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8" r:id="rId2"/>
    <p:sldId id="259" r:id="rId3"/>
    <p:sldId id="260" r:id="rId4"/>
    <p:sldId id="261" r:id="rId5"/>
    <p:sldId id="275" r:id="rId6"/>
    <p:sldId id="262" r:id="rId7"/>
    <p:sldId id="264" r:id="rId8"/>
    <p:sldId id="266" r:id="rId9"/>
    <p:sldId id="267"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5"/>
    <p:restoredTop sz="50000"/>
  </p:normalViewPr>
  <p:slideViewPr>
    <p:cSldViewPr>
      <p:cViewPr varScale="1">
        <p:scale>
          <a:sx n="65" d="100"/>
          <a:sy n="65" d="100"/>
        </p:scale>
        <p:origin x="25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C18A9-63F8-4ED1-8554-3C1622C5E289}"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en-US"/>
        </a:p>
      </dgm:t>
    </dgm:pt>
    <dgm:pt modelId="{E7F79D00-6259-4E0F-8BFF-2317F71C0E6D}">
      <dgm:prSet phldrT="[Text]" custT="1"/>
      <dgm:spPr/>
      <dgm:t>
        <a:bodyPr/>
        <a:lstStyle/>
        <a:p>
          <a:r>
            <a:rPr lang="en-IN" sz="1600" b="1" dirty="0"/>
            <a:t>Identifying the core purpose</a:t>
          </a:r>
          <a:endParaRPr lang="en-US" sz="1600" b="1" dirty="0"/>
        </a:p>
      </dgm:t>
    </dgm:pt>
    <dgm:pt modelId="{B84CF965-9C1E-4FBB-9BC8-FCFA9444574B}" type="parTrans" cxnId="{C03C5A40-26A7-424E-9DEB-D04E6B2FFA67}">
      <dgm:prSet/>
      <dgm:spPr/>
      <dgm:t>
        <a:bodyPr/>
        <a:lstStyle/>
        <a:p>
          <a:endParaRPr lang="en-US" sz="1600" b="1"/>
        </a:p>
      </dgm:t>
    </dgm:pt>
    <dgm:pt modelId="{820481E5-B180-4118-9635-32E9D7325BA7}" type="sibTrans" cxnId="{C03C5A40-26A7-424E-9DEB-D04E6B2FFA67}">
      <dgm:prSet/>
      <dgm:spPr/>
      <dgm:t>
        <a:bodyPr/>
        <a:lstStyle/>
        <a:p>
          <a:endParaRPr lang="en-US" sz="1600" b="1"/>
        </a:p>
      </dgm:t>
    </dgm:pt>
    <dgm:pt modelId="{8ED514A8-1A85-4E75-8BBC-24EE765F26B6}">
      <dgm:prSet phldrT="[Text]" custT="1"/>
      <dgm:spPr/>
      <dgm:t>
        <a:bodyPr/>
        <a:lstStyle/>
        <a:p>
          <a:r>
            <a:rPr lang="en-IN" sz="1600" b="1" dirty="0"/>
            <a:t>Customize the Workshop</a:t>
          </a:r>
          <a:endParaRPr lang="en-US" sz="1600" b="1" dirty="0"/>
        </a:p>
      </dgm:t>
    </dgm:pt>
    <dgm:pt modelId="{58010339-DB7D-4C00-A641-FEF9387CF3D6}" type="parTrans" cxnId="{CC20A909-3407-4CE8-8C24-861006E0F515}">
      <dgm:prSet/>
      <dgm:spPr/>
      <dgm:t>
        <a:bodyPr/>
        <a:lstStyle/>
        <a:p>
          <a:endParaRPr lang="en-US" sz="1600" b="1"/>
        </a:p>
      </dgm:t>
    </dgm:pt>
    <dgm:pt modelId="{C8AE0CCA-647C-4095-9D26-EF86B94B18E6}" type="sibTrans" cxnId="{CC20A909-3407-4CE8-8C24-861006E0F515}">
      <dgm:prSet/>
      <dgm:spPr/>
      <dgm:t>
        <a:bodyPr/>
        <a:lstStyle/>
        <a:p>
          <a:endParaRPr lang="en-US" sz="1600" b="1"/>
        </a:p>
      </dgm:t>
    </dgm:pt>
    <dgm:pt modelId="{D4216C05-F17C-4512-9821-21DA34166924}">
      <dgm:prSet phldrT="[Text]" custT="1"/>
      <dgm:spPr/>
      <dgm:t>
        <a:bodyPr/>
        <a:lstStyle/>
        <a:p>
          <a:r>
            <a:rPr lang="en-IN" sz="1600" b="1" dirty="0"/>
            <a:t>Measure the impact of the workshop</a:t>
          </a:r>
          <a:endParaRPr lang="en-US" sz="1600" b="1" dirty="0"/>
        </a:p>
      </dgm:t>
    </dgm:pt>
    <dgm:pt modelId="{14ED888A-A57A-4C07-9252-9C6B474FE5D1}" type="parTrans" cxnId="{35F1908E-E466-44C7-ADB1-C89C92C1843D}">
      <dgm:prSet/>
      <dgm:spPr/>
      <dgm:t>
        <a:bodyPr/>
        <a:lstStyle/>
        <a:p>
          <a:endParaRPr lang="en-US" sz="1600" b="1"/>
        </a:p>
      </dgm:t>
    </dgm:pt>
    <dgm:pt modelId="{32E08A02-E8AB-4F14-95A1-45BAE563D5DD}" type="sibTrans" cxnId="{35F1908E-E466-44C7-ADB1-C89C92C1843D}">
      <dgm:prSet/>
      <dgm:spPr/>
      <dgm:t>
        <a:bodyPr/>
        <a:lstStyle/>
        <a:p>
          <a:endParaRPr lang="en-US" sz="1600" b="1"/>
        </a:p>
      </dgm:t>
    </dgm:pt>
    <dgm:pt modelId="{59936DED-EF59-4ADD-8866-294813ECCC9E}">
      <dgm:prSet phldrT="[Text]" custT="1"/>
      <dgm:spPr/>
      <dgm:t>
        <a:bodyPr/>
        <a:lstStyle/>
        <a:p>
          <a:r>
            <a:rPr lang="en-IN" sz="1600" b="1" dirty="0"/>
            <a:t>Feedback post the workshop</a:t>
          </a:r>
          <a:endParaRPr lang="en-US" sz="1600" b="1" dirty="0"/>
        </a:p>
      </dgm:t>
    </dgm:pt>
    <dgm:pt modelId="{C0C79084-8187-4552-94F7-337D66DAD17E}" type="parTrans" cxnId="{20B810D4-AD3A-4538-A602-3926B3983F6D}">
      <dgm:prSet/>
      <dgm:spPr/>
      <dgm:t>
        <a:bodyPr/>
        <a:lstStyle/>
        <a:p>
          <a:endParaRPr lang="en-US" sz="1600" b="1"/>
        </a:p>
      </dgm:t>
    </dgm:pt>
    <dgm:pt modelId="{D28AD29D-D6CD-4548-AD86-4D1BD8FC193D}" type="sibTrans" cxnId="{20B810D4-AD3A-4538-A602-3926B3983F6D}">
      <dgm:prSet/>
      <dgm:spPr/>
      <dgm:t>
        <a:bodyPr/>
        <a:lstStyle/>
        <a:p>
          <a:endParaRPr lang="en-US" sz="1600" b="1"/>
        </a:p>
      </dgm:t>
    </dgm:pt>
    <dgm:pt modelId="{D41E9E5F-5075-415E-8A88-635BBFF06765}">
      <dgm:prSet phldrT="[Text]" custT="1"/>
      <dgm:spPr/>
      <dgm:t>
        <a:bodyPr/>
        <a:lstStyle/>
        <a:p>
          <a:r>
            <a:rPr lang="en-IN" sz="1600" b="1" dirty="0"/>
            <a:t>Reinforce learning post workshop</a:t>
          </a:r>
          <a:endParaRPr lang="en-US" sz="1600" b="1" dirty="0"/>
        </a:p>
      </dgm:t>
    </dgm:pt>
    <dgm:pt modelId="{3A4235AA-537C-4129-B871-4BDF6A4CAAD5}" type="parTrans" cxnId="{2830CCC1-16F4-431A-A1A9-4D4D4A2CCA8D}">
      <dgm:prSet/>
      <dgm:spPr/>
      <dgm:t>
        <a:bodyPr/>
        <a:lstStyle/>
        <a:p>
          <a:endParaRPr lang="en-US" sz="1600" b="1"/>
        </a:p>
      </dgm:t>
    </dgm:pt>
    <dgm:pt modelId="{877DC9F7-2A63-4418-9A75-4DE26E6B7365}" type="sibTrans" cxnId="{2830CCC1-16F4-431A-A1A9-4D4D4A2CCA8D}">
      <dgm:prSet/>
      <dgm:spPr/>
      <dgm:t>
        <a:bodyPr/>
        <a:lstStyle/>
        <a:p>
          <a:endParaRPr lang="en-US" sz="1600" b="1"/>
        </a:p>
      </dgm:t>
    </dgm:pt>
    <dgm:pt modelId="{41CDC2A5-C8FD-4F6A-91DF-6EAB6FB5C288}">
      <dgm:prSet phldrT="[Text]" custT="1"/>
      <dgm:spPr/>
      <dgm:t>
        <a:bodyPr/>
        <a:lstStyle/>
        <a:p>
          <a:r>
            <a:rPr lang="en-IN" sz="1600" b="1" dirty="0"/>
            <a:t>Identify perceptual problem and core issue</a:t>
          </a:r>
          <a:endParaRPr lang="en-US" sz="1600" b="1" dirty="0"/>
        </a:p>
      </dgm:t>
    </dgm:pt>
    <dgm:pt modelId="{B61D0A93-27E4-4ABA-A2E5-D4E66AE6C10B}" type="parTrans" cxnId="{602B70FC-760A-4AF8-9402-DF53001AE8A8}">
      <dgm:prSet/>
      <dgm:spPr/>
      <dgm:t>
        <a:bodyPr/>
        <a:lstStyle/>
        <a:p>
          <a:endParaRPr lang="en-US" sz="1600" b="1"/>
        </a:p>
      </dgm:t>
    </dgm:pt>
    <dgm:pt modelId="{CD0F59E2-4E1D-413D-9AAA-FB2EC6CA2CB5}" type="sibTrans" cxnId="{602B70FC-760A-4AF8-9402-DF53001AE8A8}">
      <dgm:prSet/>
      <dgm:spPr/>
      <dgm:t>
        <a:bodyPr/>
        <a:lstStyle/>
        <a:p>
          <a:endParaRPr lang="en-US" sz="1600" b="1"/>
        </a:p>
      </dgm:t>
    </dgm:pt>
    <dgm:pt modelId="{004A5A86-9BA0-4D34-BA96-32F528BE9A72}">
      <dgm:prSet phldrT="[Text]" custT="1"/>
      <dgm:spPr/>
      <dgm:t>
        <a:bodyPr/>
        <a:lstStyle/>
        <a:p>
          <a:r>
            <a:rPr lang="en-IN" sz="1600" b="1" dirty="0"/>
            <a:t>Identify Key Influencers</a:t>
          </a:r>
          <a:endParaRPr lang="en-US" sz="1600" b="1" dirty="0"/>
        </a:p>
      </dgm:t>
    </dgm:pt>
    <dgm:pt modelId="{A50C5729-C8E1-451F-83F3-0D52EF3199F8}" type="parTrans" cxnId="{D0494DA6-3C06-4C7C-89C8-0FFF448E493F}">
      <dgm:prSet/>
      <dgm:spPr/>
      <dgm:t>
        <a:bodyPr/>
        <a:lstStyle/>
        <a:p>
          <a:endParaRPr lang="en-US" sz="1600" b="1"/>
        </a:p>
      </dgm:t>
    </dgm:pt>
    <dgm:pt modelId="{488F743E-270C-42F0-8BB9-EFE1DF1C4485}" type="sibTrans" cxnId="{D0494DA6-3C06-4C7C-89C8-0FFF448E493F}">
      <dgm:prSet/>
      <dgm:spPr/>
      <dgm:t>
        <a:bodyPr/>
        <a:lstStyle/>
        <a:p>
          <a:endParaRPr lang="en-US" sz="1600" b="1"/>
        </a:p>
      </dgm:t>
    </dgm:pt>
    <dgm:pt modelId="{4C336E0D-91EA-46DE-B544-755534F85B1F}">
      <dgm:prSet phldrT="[Text]" custT="1"/>
      <dgm:spPr/>
      <dgm:t>
        <a:bodyPr/>
        <a:lstStyle/>
        <a:p>
          <a:r>
            <a:rPr lang="en-IN" sz="1600" b="1" dirty="0"/>
            <a:t>Map the Progress of workshop</a:t>
          </a:r>
          <a:endParaRPr lang="en-US" sz="1600" b="1" dirty="0"/>
        </a:p>
      </dgm:t>
    </dgm:pt>
    <dgm:pt modelId="{21CE6631-0DCE-4918-804E-21A6EF752272}" type="parTrans" cxnId="{61D7F2CF-C32C-4405-BD50-E4717FC4C1EE}">
      <dgm:prSet/>
      <dgm:spPr/>
      <dgm:t>
        <a:bodyPr/>
        <a:lstStyle/>
        <a:p>
          <a:endParaRPr lang="en-US" sz="1600" b="1"/>
        </a:p>
      </dgm:t>
    </dgm:pt>
    <dgm:pt modelId="{FD032A3B-4002-4AFE-A64F-1B02A9B145D0}" type="sibTrans" cxnId="{61D7F2CF-C32C-4405-BD50-E4717FC4C1EE}">
      <dgm:prSet/>
      <dgm:spPr/>
      <dgm:t>
        <a:bodyPr/>
        <a:lstStyle/>
        <a:p>
          <a:endParaRPr lang="en-US" sz="1600" b="1"/>
        </a:p>
      </dgm:t>
    </dgm:pt>
    <dgm:pt modelId="{92B584CD-0193-493C-B9E6-8BC644D8C3B6}">
      <dgm:prSet phldrT="[Text]" custT="1"/>
      <dgm:spPr/>
      <dgm:t>
        <a:bodyPr/>
        <a:lstStyle/>
        <a:p>
          <a:r>
            <a:rPr lang="en-IN" sz="1600" b="1" dirty="0"/>
            <a:t>Work on improvisation &amp; Creative Methods</a:t>
          </a:r>
          <a:endParaRPr lang="en-US" sz="1600" b="1" dirty="0"/>
        </a:p>
      </dgm:t>
    </dgm:pt>
    <dgm:pt modelId="{456CF551-5B0F-4F74-B83E-84BDE03E0DEB}" type="parTrans" cxnId="{44A42C44-DA0F-4A48-B55C-17B0E646D501}">
      <dgm:prSet/>
      <dgm:spPr/>
      <dgm:t>
        <a:bodyPr/>
        <a:lstStyle/>
        <a:p>
          <a:endParaRPr lang="en-US" sz="1600" b="1"/>
        </a:p>
      </dgm:t>
    </dgm:pt>
    <dgm:pt modelId="{6CC06E81-E2C9-45C0-A47F-0C78BED91B08}" type="sibTrans" cxnId="{44A42C44-DA0F-4A48-B55C-17B0E646D501}">
      <dgm:prSet/>
      <dgm:spPr/>
      <dgm:t>
        <a:bodyPr/>
        <a:lstStyle/>
        <a:p>
          <a:endParaRPr lang="en-US" sz="1600" b="1"/>
        </a:p>
      </dgm:t>
    </dgm:pt>
    <dgm:pt modelId="{3DA792A7-4DDC-45F5-8286-D491A86C708C}" type="pres">
      <dgm:prSet presAssocID="{D61C18A9-63F8-4ED1-8554-3C1622C5E289}" presName="Name0" presStyleCnt="0">
        <dgm:presLayoutVars>
          <dgm:dir/>
          <dgm:resizeHandles/>
        </dgm:presLayoutVars>
      </dgm:prSet>
      <dgm:spPr/>
    </dgm:pt>
    <dgm:pt modelId="{816B0AE4-EBE8-4CF0-A971-FCB6A181AFCE}" type="pres">
      <dgm:prSet presAssocID="{E7F79D00-6259-4E0F-8BFF-2317F71C0E6D}" presName="compNode" presStyleCnt="0"/>
      <dgm:spPr/>
    </dgm:pt>
    <dgm:pt modelId="{3C91EAB1-F047-4228-A342-B1C4085672D9}" type="pres">
      <dgm:prSet presAssocID="{E7F79D00-6259-4E0F-8BFF-2317F71C0E6D}" presName="dummyConnPt" presStyleCnt="0"/>
      <dgm:spPr/>
    </dgm:pt>
    <dgm:pt modelId="{C947CCDD-E9BE-44B1-9C22-A9B894C433FF}" type="pres">
      <dgm:prSet presAssocID="{E7F79D00-6259-4E0F-8BFF-2317F71C0E6D}" presName="node" presStyleLbl="node1" presStyleIdx="0" presStyleCnt="9">
        <dgm:presLayoutVars>
          <dgm:bulletEnabled val="1"/>
        </dgm:presLayoutVars>
      </dgm:prSet>
      <dgm:spPr/>
    </dgm:pt>
    <dgm:pt modelId="{D27172D7-D336-4F73-BCF8-5CFC0A6F1575}" type="pres">
      <dgm:prSet presAssocID="{820481E5-B180-4118-9635-32E9D7325BA7}" presName="sibTrans" presStyleLbl="bgSibTrans2D1" presStyleIdx="0" presStyleCnt="8"/>
      <dgm:spPr/>
    </dgm:pt>
    <dgm:pt modelId="{67C3DB68-62F8-44BC-98B2-182BF6F24993}" type="pres">
      <dgm:prSet presAssocID="{41CDC2A5-C8FD-4F6A-91DF-6EAB6FB5C288}" presName="compNode" presStyleCnt="0"/>
      <dgm:spPr/>
    </dgm:pt>
    <dgm:pt modelId="{ADA2A630-A79D-4260-A50A-1EED26FC2A2E}" type="pres">
      <dgm:prSet presAssocID="{41CDC2A5-C8FD-4F6A-91DF-6EAB6FB5C288}" presName="dummyConnPt" presStyleCnt="0"/>
      <dgm:spPr/>
    </dgm:pt>
    <dgm:pt modelId="{8AEBA8E8-C3F5-4E1C-A2C5-505FAE1ECCF0}" type="pres">
      <dgm:prSet presAssocID="{41CDC2A5-C8FD-4F6A-91DF-6EAB6FB5C288}" presName="node" presStyleLbl="node1" presStyleIdx="1" presStyleCnt="9">
        <dgm:presLayoutVars>
          <dgm:bulletEnabled val="1"/>
        </dgm:presLayoutVars>
      </dgm:prSet>
      <dgm:spPr/>
    </dgm:pt>
    <dgm:pt modelId="{301CAA27-3E9D-4D5B-9A55-DD54E7E14DA1}" type="pres">
      <dgm:prSet presAssocID="{CD0F59E2-4E1D-413D-9AAA-FB2EC6CA2CB5}" presName="sibTrans" presStyleLbl="bgSibTrans2D1" presStyleIdx="1" presStyleCnt="8"/>
      <dgm:spPr/>
    </dgm:pt>
    <dgm:pt modelId="{5FA29FAE-349D-4F9B-AFB8-47253DAA3E83}" type="pres">
      <dgm:prSet presAssocID="{004A5A86-9BA0-4D34-BA96-32F528BE9A72}" presName="compNode" presStyleCnt="0"/>
      <dgm:spPr/>
    </dgm:pt>
    <dgm:pt modelId="{7719015D-934E-44C2-8263-A25F266990B1}" type="pres">
      <dgm:prSet presAssocID="{004A5A86-9BA0-4D34-BA96-32F528BE9A72}" presName="dummyConnPt" presStyleCnt="0"/>
      <dgm:spPr/>
    </dgm:pt>
    <dgm:pt modelId="{E0DDE84B-F74C-49D2-B0F9-72283395F8F7}" type="pres">
      <dgm:prSet presAssocID="{004A5A86-9BA0-4D34-BA96-32F528BE9A72}" presName="node" presStyleLbl="node1" presStyleIdx="2" presStyleCnt="9">
        <dgm:presLayoutVars>
          <dgm:bulletEnabled val="1"/>
        </dgm:presLayoutVars>
      </dgm:prSet>
      <dgm:spPr/>
    </dgm:pt>
    <dgm:pt modelId="{579CC4E9-8B5C-40FE-A136-6179BC9BFD29}" type="pres">
      <dgm:prSet presAssocID="{488F743E-270C-42F0-8BB9-EFE1DF1C4485}" presName="sibTrans" presStyleLbl="bgSibTrans2D1" presStyleIdx="2" presStyleCnt="8"/>
      <dgm:spPr/>
    </dgm:pt>
    <dgm:pt modelId="{979A4D45-CD01-4194-B624-ECA3CA66B319}" type="pres">
      <dgm:prSet presAssocID="{8ED514A8-1A85-4E75-8BBC-24EE765F26B6}" presName="compNode" presStyleCnt="0"/>
      <dgm:spPr/>
    </dgm:pt>
    <dgm:pt modelId="{60773570-28F4-4B86-9107-2C6BB926A6D1}" type="pres">
      <dgm:prSet presAssocID="{8ED514A8-1A85-4E75-8BBC-24EE765F26B6}" presName="dummyConnPt" presStyleCnt="0"/>
      <dgm:spPr/>
    </dgm:pt>
    <dgm:pt modelId="{931882EC-4774-42C3-8B85-11C1C02840E9}" type="pres">
      <dgm:prSet presAssocID="{8ED514A8-1A85-4E75-8BBC-24EE765F26B6}" presName="node" presStyleLbl="node1" presStyleIdx="3" presStyleCnt="9">
        <dgm:presLayoutVars>
          <dgm:bulletEnabled val="1"/>
        </dgm:presLayoutVars>
      </dgm:prSet>
      <dgm:spPr/>
    </dgm:pt>
    <dgm:pt modelId="{290A1CCE-1135-4C19-A2FE-22FC9175D17A}" type="pres">
      <dgm:prSet presAssocID="{C8AE0CCA-647C-4095-9D26-EF86B94B18E6}" presName="sibTrans" presStyleLbl="bgSibTrans2D1" presStyleIdx="3" presStyleCnt="8"/>
      <dgm:spPr/>
    </dgm:pt>
    <dgm:pt modelId="{A7A45FF1-1FCA-447C-97B8-2A96D6F9D444}" type="pres">
      <dgm:prSet presAssocID="{4C336E0D-91EA-46DE-B544-755534F85B1F}" presName="compNode" presStyleCnt="0"/>
      <dgm:spPr/>
    </dgm:pt>
    <dgm:pt modelId="{8B48545A-B342-4A22-8640-69D58A235FE3}" type="pres">
      <dgm:prSet presAssocID="{4C336E0D-91EA-46DE-B544-755534F85B1F}" presName="dummyConnPt" presStyleCnt="0"/>
      <dgm:spPr/>
    </dgm:pt>
    <dgm:pt modelId="{03FBDB96-57C3-4905-AFAD-381823D1156D}" type="pres">
      <dgm:prSet presAssocID="{4C336E0D-91EA-46DE-B544-755534F85B1F}" presName="node" presStyleLbl="node1" presStyleIdx="4" presStyleCnt="9">
        <dgm:presLayoutVars>
          <dgm:bulletEnabled val="1"/>
        </dgm:presLayoutVars>
      </dgm:prSet>
      <dgm:spPr/>
    </dgm:pt>
    <dgm:pt modelId="{3880D630-1B2D-4A00-BC39-3DEE8CA55719}" type="pres">
      <dgm:prSet presAssocID="{FD032A3B-4002-4AFE-A64F-1B02A9B145D0}" presName="sibTrans" presStyleLbl="bgSibTrans2D1" presStyleIdx="4" presStyleCnt="8"/>
      <dgm:spPr/>
    </dgm:pt>
    <dgm:pt modelId="{BD9F5A4E-049F-468F-80A2-6FA98DA3EC36}" type="pres">
      <dgm:prSet presAssocID="{D4216C05-F17C-4512-9821-21DA34166924}" presName="compNode" presStyleCnt="0"/>
      <dgm:spPr/>
    </dgm:pt>
    <dgm:pt modelId="{915D43A8-45A4-40C9-B30A-670DB9E34B82}" type="pres">
      <dgm:prSet presAssocID="{D4216C05-F17C-4512-9821-21DA34166924}" presName="dummyConnPt" presStyleCnt="0"/>
      <dgm:spPr/>
    </dgm:pt>
    <dgm:pt modelId="{88D6F5F8-B78E-43BD-B9AE-4507338E9148}" type="pres">
      <dgm:prSet presAssocID="{D4216C05-F17C-4512-9821-21DA34166924}" presName="node" presStyleLbl="node1" presStyleIdx="5" presStyleCnt="9">
        <dgm:presLayoutVars>
          <dgm:bulletEnabled val="1"/>
        </dgm:presLayoutVars>
      </dgm:prSet>
      <dgm:spPr/>
    </dgm:pt>
    <dgm:pt modelId="{20FE8838-C3F1-4321-AC34-8B610E447816}" type="pres">
      <dgm:prSet presAssocID="{32E08A02-E8AB-4F14-95A1-45BAE563D5DD}" presName="sibTrans" presStyleLbl="bgSibTrans2D1" presStyleIdx="5" presStyleCnt="8"/>
      <dgm:spPr/>
    </dgm:pt>
    <dgm:pt modelId="{D3B47C12-096F-47D4-89CB-9ADD45A67D5F}" type="pres">
      <dgm:prSet presAssocID="{D41E9E5F-5075-415E-8A88-635BBFF06765}" presName="compNode" presStyleCnt="0"/>
      <dgm:spPr/>
    </dgm:pt>
    <dgm:pt modelId="{AC350184-0E7F-4928-9760-EC43D63F5B2D}" type="pres">
      <dgm:prSet presAssocID="{D41E9E5F-5075-415E-8A88-635BBFF06765}" presName="dummyConnPt" presStyleCnt="0"/>
      <dgm:spPr/>
    </dgm:pt>
    <dgm:pt modelId="{2965898D-B840-49B8-A3F8-DCA67B8C0210}" type="pres">
      <dgm:prSet presAssocID="{D41E9E5F-5075-415E-8A88-635BBFF06765}" presName="node" presStyleLbl="node1" presStyleIdx="6" presStyleCnt="9">
        <dgm:presLayoutVars>
          <dgm:bulletEnabled val="1"/>
        </dgm:presLayoutVars>
      </dgm:prSet>
      <dgm:spPr/>
    </dgm:pt>
    <dgm:pt modelId="{31766243-CB85-4A4A-859E-D528341CF39D}" type="pres">
      <dgm:prSet presAssocID="{877DC9F7-2A63-4418-9A75-4DE26E6B7365}" presName="sibTrans" presStyleLbl="bgSibTrans2D1" presStyleIdx="6" presStyleCnt="8"/>
      <dgm:spPr/>
    </dgm:pt>
    <dgm:pt modelId="{59FD561C-21AD-4AC8-8C5F-6897F8F7A5CB}" type="pres">
      <dgm:prSet presAssocID="{59936DED-EF59-4ADD-8866-294813ECCC9E}" presName="compNode" presStyleCnt="0"/>
      <dgm:spPr/>
    </dgm:pt>
    <dgm:pt modelId="{32C16616-5AF6-4E14-B098-8379F49C35C3}" type="pres">
      <dgm:prSet presAssocID="{59936DED-EF59-4ADD-8866-294813ECCC9E}" presName="dummyConnPt" presStyleCnt="0"/>
      <dgm:spPr/>
    </dgm:pt>
    <dgm:pt modelId="{7FD4249B-381F-4917-910A-1BB9CD85F0F7}" type="pres">
      <dgm:prSet presAssocID="{59936DED-EF59-4ADD-8866-294813ECCC9E}" presName="node" presStyleLbl="node1" presStyleIdx="7" presStyleCnt="9">
        <dgm:presLayoutVars>
          <dgm:bulletEnabled val="1"/>
        </dgm:presLayoutVars>
      </dgm:prSet>
      <dgm:spPr/>
    </dgm:pt>
    <dgm:pt modelId="{64E2DC53-21CC-4E1D-A817-E4A40B3D8E91}" type="pres">
      <dgm:prSet presAssocID="{D28AD29D-D6CD-4548-AD86-4D1BD8FC193D}" presName="sibTrans" presStyleLbl="bgSibTrans2D1" presStyleIdx="7" presStyleCnt="8"/>
      <dgm:spPr/>
    </dgm:pt>
    <dgm:pt modelId="{D8B2C696-E348-40C6-931B-4F48CC61D2BD}" type="pres">
      <dgm:prSet presAssocID="{92B584CD-0193-493C-B9E6-8BC644D8C3B6}" presName="compNode" presStyleCnt="0"/>
      <dgm:spPr/>
    </dgm:pt>
    <dgm:pt modelId="{A310BE93-2F9B-40BC-8CBB-84723EAB22C0}" type="pres">
      <dgm:prSet presAssocID="{92B584CD-0193-493C-B9E6-8BC644D8C3B6}" presName="dummyConnPt" presStyleCnt="0"/>
      <dgm:spPr/>
    </dgm:pt>
    <dgm:pt modelId="{E71657A7-96C0-4415-9394-7F274424E422}" type="pres">
      <dgm:prSet presAssocID="{92B584CD-0193-493C-B9E6-8BC644D8C3B6}" presName="node" presStyleLbl="node1" presStyleIdx="8" presStyleCnt="9">
        <dgm:presLayoutVars>
          <dgm:bulletEnabled val="1"/>
        </dgm:presLayoutVars>
      </dgm:prSet>
      <dgm:spPr/>
    </dgm:pt>
  </dgm:ptLst>
  <dgm:cxnLst>
    <dgm:cxn modelId="{CC20A909-3407-4CE8-8C24-861006E0F515}" srcId="{D61C18A9-63F8-4ED1-8554-3C1622C5E289}" destId="{8ED514A8-1A85-4E75-8BBC-24EE765F26B6}" srcOrd="3" destOrd="0" parTransId="{58010339-DB7D-4C00-A641-FEF9387CF3D6}" sibTransId="{C8AE0CCA-647C-4095-9D26-EF86B94B18E6}"/>
    <dgm:cxn modelId="{0C272F1A-2D3F-4574-8B14-AACBDBA26D3E}" type="presOf" srcId="{92B584CD-0193-493C-B9E6-8BC644D8C3B6}" destId="{E71657A7-96C0-4415-9394-7F274424E422}" srcOrd="0" destOrd="0" presId="urn:microsoft.com/office/officeart/2005/8/layout/bProcess4"/>
    <dgm:cxn modelId="{BD8D412B-5355-4189-99BB-73D2018E54A3}" type="presOf" srcId="{C8AE0CCA-647C-4095-9D26-EF86B94B18E6}" destId="{290A1CCE-1135-4C19-A2FE-22FC9175D17A}" srcOrd="0" destOrd="0" presId="urn:microsoft.com/office/officeart/2005/8/layout/bProcess4"/>
    <dgm:cxn modelId="{DB959A30-DAC8-4BA3-9C3C-90792EB83C55}" type="presOf" srcId="{820481E5-B180-4118-9635-32E9D7325BA7}" destId="{D27172D7-D336-4F73-BCF8-5CFC0A6F1575}" srcOrd="0" destOrd="0" presId="urn:microsoft.com/office/officeart/2005/8/layout/bProcess4"/>
    <dgm:cxn modelId="{C03C5A40-26A7-424E-9DEB-D04E6B2FFA67}" srcId="{D61C18A9-63F8-4ED1-8554-3C1622C5E289}" destId="{E7F79D00-6259-4E0F-8BFF-2317F71C0E6D}" srcOrd="0" destOrd="0" parTransId="{B84CF965-9C1E-4FBB-9BC8-FCFA9444574B}" sibTransId="{820481E5-B180-4118-9635-32E9D7325BA7}"/>
    <dgm:cxn modelId="{BDC4CD60-708D-46B9-A33D-FC2E95CAF27C}" type="presOf" srcId="{D4216C05-F17C-4512-9821-21DA34166924}" destId="{88D6F5F8-B78E-43BD-B9AE-4507338E9148}" srcOrd="0" destOrd="0" presId="urn:microsoft.com/office/officeart/2005/8/layout/bProcess4"/>
    <dgm:cxn modelId="{44A42C44-DA0F-4A48-B55C-17B0E646D501}" srcId="{D61C18A9-63F8-4ED1-8554-3C1622C5E289}" destId="{92B584CD-0193-493C-B9E6-8BC644D8C3B6}" srcOrd="8" destOrd="0" parTransId="{456CF551-5B0F-4F74-B83E-84BDE03E0DEB}" sibTransId="{6CC06E81-E2C9-45C0-A47F-0C78BED91B08}"/>
    <dgm:cxn modelId="{F2116871-E1FF-4B4E-9BC0-4FE86AC8D92E}" type="presOf" srcId="{877DC9F7-2A63-4418-9A75-4DE26E6B7365}" destId="{31766243-CB85-4A4A-859E-D528341CF39D}" srcOrd="0" destOrd="0" presId="urn:microsoft.com/office/officeart/2005/8/layout/bProcess4"/>
    <dgm:cxn modelId="{6A41FD55-EBDC-4532-8911-B402668D798D}" type="presOf" srcId="{32E08A02-E8AB-4F14-95A1-45BAE563D5DD}" destId="{20FE8838-C3F1-4321-AC34-8B610E447816}" srcOrd="0" destOrd="0" presId="urn:microsoft.com/office/officeart/2005/8/layout/bProcess4"/>
    <dgm:cxn modelId="{CD708A57-AEF8-44F7-B40F-CF595304582A}" type="presOf" srcId="{41CDC2A5-C8FD-4F6A-91DF-6EAB6FB5C288}" destId="{8AEBA8E8-C3F5-4E1C-A2C5-505FAE1ECCF0}" srcOrd="0" destOrd="0" presId="urn:microsoft.com/office/officeart/2005/8/layout/bProcess4"/>
    <dgm:cxn modelId="{0EB37F7E-480A-4C93-A452-0D0EA7F8AE24}" type="presOf" srcId="{488F743E-270C-42F0-8BB9-EFE1DF1C4485}" destId="{579CC4E9-8B5C-40FE-A136-6179BC9BFD29}" srcOrd="0" destOrd="0" presId="urn:microsoft.com/office/officeart/2005/8/layout/bProcess4"/>
    <dgm:cxn modelId="{D2EFD184-A2FE-415A-86BE-0402F0532475}" type="presOf" srcId="{FD032A3B-4002-4AFE-A64F-1B02A9B145D0}" destId="{3880D630-1B2D-4A00-BC39-3DEE8CA55719}" srcOrd="0" destOrd="0" presId="urn:microsoft.com/office/officeart/2005/8/layout/bProcess4"/>
    <dgm:cxn modelId="{F720A58A-3CBB-4DCE-9F39-E5BDB9DFC619}" type="presOf" srcId="{D41E9E5F-5075-415E-8A88-635BBFF06765}" destId="{2965898D-B840-49B8-A3F8-DCA67B8C0210}" srcOrd="0" destOrd="0" presId="urn:microsoft.com/office/officeart/2005/8/layout/bProcess4"/>
    <dgm:cxn modelId="{35F1908E-E466-44C7-ADB1-C89C92C1843D}" srcId="{D61C18A9-63F8-4ED1-8554-3C1622C5E289}" destId="{D4216C05-F17C-4512-9821-21DA34166924}" srcOrd="5" destOrd="0" parTransId="{14ED888A-A57A-4C07-9252-9C6B474FE5D1}" sibTransId="{32E08A02-E8AB-4F14-95A1-45BAE563D5DD}"/>
    <dgm:cxn modelId="{070721A3-B656-472D-BA40-70B3F191F6DD}" type="presOf" srcId="{8ED514A8-1A85-4E75-8BBC-24EE765F26B6}" destId="{931882EC-4774-42C3-8B85-11C1C02840E9}" srcOrd="0" destOrd="0" presId="urn:microsoft.com/office/officeart/2005/8/layout/bProcess4"/>
    <dgm:cxn modelId="{D0494DA6-3C06-4C7C-89C8-0FFF448E493F}" srcId="{D61C18A9-63F8-4ED1-8554-3C1622C5E289}" destId="{004A5A86-9BA0-4D34-BA96-32F528BE9A72}" srcOrd="2" destOrd="0" parTransId="{A50C5729-C8E1-451F-83F3-0D52EF3199F8}" sibTransId="{488F743E-270C-42F0-8BB9-EFE1DF1C4485}"/>
    <dgm:cxn modelId="{4CEB08AC-4028-462F-AC1B-34E5928D3A8D}" type="presOf" srcId="{E7F79D00-6259-4E0F-8BFF-2317F71C0E6D}" destId="{C947CCDD-E9BE-44B1-9C22-A9B894C433FF}" srcOrd="0" destOrd="0" presId="urn:microsoft.com/office/officeart/2005/8/layout/bProcess4"/>
    <dgm:cxn modelId="{34F023AC-D769-45DD-A501-FA175C3A5488}" type="presOf" srcId="{CD0F59E2-4E1D-413D-9AAA-FB2EC6CA2CB5}" destId="{301CAA27-3E9D-4D5B-9A55-DD54E7E14DA1}" srcOrd="0" destOrd="0" presId="urn:microsoft.com/office/officeart/2005/8/layout/bProcess4"/>
    <dgm:cxn modelId="{60222EBA-18BB-44FB-9A76-98A1C0F00D2A}" type="presOf" srcId="{D28AD29D-D6CD-4548-AD86-4D1BD8FC193D}" destId="{64E2DC53-21CC-4E1D-A817-E4A40B3D8E91}" srcOrd="0" destOrd="0" presId="urn:microsoft.com/office/officeart/2005/8/layout/bProcess4"/>
    <dgm:cxn modelId="{2830CCC1-16F4-431A-A1A9-4D4D4A2CCA8D}" srcId="{D61C18A9-63F8-4ED1-8554-3C1622C5E289}" destId="{D41E9E5F-5075-415E-8A88-635BBFF06765}" srcOrd="6" destOrd="0" parTransId="{3A4235AA-537C-4129-B871-4BDF6A4CAAD5}" sibTransId="{877DC9F7-2A63-4418-9A75-4DE26E6B7365}"/>
    <dgm:cxn modelId="{61D7F2CF-C32C-4405-BD50-E4717FC4C1EE}" srcId="{D61C18A9-63F8-4ED1-8554-3C1622C5E289}" destId="{4C336E0D-91EA-46DE-B544-755534F85B1F}" srcOrd="4" destOrd="0" parTransId="{21CE6631-0DCE-4918-804E-21A6EF752272}" sibTransId="{FD032A3B-4002-4AFE-A64F-1B02A9B145D0}"/>
    <dgm:cxn modelId="{20B810D4-AD3A-4538-A602-3926B3983F6D}" srcId="{D61C18A9-63F8-4ED1-8554-3C1622C5E289}" destId="{59936DED-EF59-4ADD-8866-294813ECCC9E}" srcOrd="7" destOrd="0" parTransId="{C0C79084-8187-4552-94F7-337D66DAD17E}" sibTransId="{D28AD29D-D6CD-4548-AD86-4D1BD8FC193D}"/>
    <dgm:cxn modelId="{80CCBCDB-0029-4AD4-B8F4-875F3537A141}" type="presOf" srcId="{004A5A86-9BA0-4D34-BA96-32F528BE9A72}" destId="{E0DDE84B-F74C-49D2-B0F9-72283395F8F7}" srcOrd="0" destOrd="0" presId="urn:microsoft.com/office/officeart/2005/8/layout/bProcess4"/>
    <dgm:cxn modelId="{A1F38DDC-43A6-4860-AAA4-D642E2E3E3B6}" type="presOf" srcId="{59936DED-EF59-4ADD-8866-294813ECCC9E}" destId="{7FD4249B-381F-4917-910A-1BB9CD85F0F7}" srcOrd="0" destOrd="0" presId="urn:microsoft.com/office/officeart/2005/8/layout/bProcess4"/>
    <dgm:cxn modelId="{05B2F3E4-8111-41AE-BEB8-18BBC2CF58A3}" type="presOf" srcId="{D61C18A9-63F8-4ED1-8554-3C1622C5E289}" destId="{3DA792A7-4DDC-45F5-8286-D491A86C708C}" srcOrd="0" destOrd="0" presId="urn:microsoft.com/office/officeart/2005/8/layout/bProcess4"/>
    <dgm:cxn modelId="{1C8A23F9-FEB7-4530-8E63-6CCEC177DD97}" type="presOf" srcId="{4C336E0D-91EA-46DE-B544-755534F85B1F}" destId="{03FBDB96-57C3-4905-AFAD-381823D1156D}" srcOrd="0" destOrd="0" presId="urn:microsoft.com/office/officeart/2005/8/layout/bProcess4"/>
    <dgm:cxn modelId="{602B70FC-760A-4AF8-9402-DF53001AE8A8}" srcId="{D61C18A9-63F8-4ED1-8554-3C1622C5E289}" destId="{41CDC2A5-C8FD-4F6A-91DF-6EAB6FB5C288}" srcOrd="1" destOrd="0" parTransId="{B61D0A93-27E4-4ABA-A2E5-D4E66AE6C10B}" sibTransId="{CD0F59E2-4E1D-413D-9AAA-FB2EC6CA2CB5}"/>
    <dgm:cxn modelId="{77F32C74-AF91-4E8D-B9FF-2788C7447FF2}" type="presParOf" srcId="{3DA792A7-4DDC-45F5-8286-D491A86C708C}" destId="{816B0AE4-EBE8-4CF0-A971-FCB6A181AFCE}" srcOrd="0" destOrd="0" presId="urn:microsoft.com/office/officeart/2005/8/layout/bProcess4"/>
    <dgm:cxn modelId="{F74FB34E-6918-4955-B79D-6812672770C0}" type="presParOf" srcId="{816B0AE4-EBE8-4CF0-A971-FCB6A181AFCE}" destId="{3C91EAB1-F047-4228-A342-B1C4085672D9}" srcOrd="0" destOrd="0" presId="urn:microsoft.com/office/officeart/2005/8/layout/bProcess4"/>
    <dgm:cxn modelId="{A4878D02-6A20-4D76-AAD8-CED031D7938A}" type="presParOf" srcId="{816B0AE4-EBE8-4CF0-A971-FCB6A181AFCE}" destId="{C947CCDD-E9BE-44B1-9C22-A9B894C433FF}" srcOrd="1" destOrd="0" presId="urn:microsoft.com/office/officeart/2005/8/layout/bProcess4"/>
    <dgm:cxn modelId="{8D4E92B1-48A0-4F7C-825D-FB3BBBDC0081}" type="presParOf" srcId="{3DA792A7-4DDC-45F5-8286-D491A86C708C}" destId="{D27172D7-D336-4F73-BCF8-5CFC0A6F1575}" srcOrd="1" destOrd="0" presId="urn:microsoft.com/office/officeart/2005/8/layout/bProcess4"/>
    <dgm:cxn modelId="{37324769-4631-4A02-A577-5B490BA173CD}" type="presParOf" srcId="{3DA792A7-4DDC-45F5-8286-D491A86C708C}" destId="{67C3DB68-62F8-44BC-98B2-182BF6F24993}" srcOrd="2" destOrd="0" presId="urn:microsoft.com/office/officeart/2005/8/layout/bProcess4"/>
    <dgm:cxn modelId="{4F6B9A65-FA30-459D-B741-0D5B5A5A51BE}" type="presParOf" srcId="{67C3DB68-62F8-44BC-98B2-182BF6F24993}" destId="{ADA2A630-A79D-4260-A50A-1EED26FC2A2E}" srcOrd="0" destOrd="0" presId="urn:microsoft.com/office/officeart/2005/8/layout/bProcess4"/>
    <dgm:cxn modelId="{1819F0B4-7FDF-455B-83AA-50E4C31D8952}" type="presParOf" srcId="{67C3DB68-62F8-44BC-98B2-182BF6F24993}" destId="{8AEBA8E8-C3F5-4E1C-A2C5-505FAE1ECCF0}" srcOrd="1" destOrd="0" presId="urn:microsoft.com/office/officeart/2005/8/layout/bProcess4"/>
    <dgm:cxn modelId="{123874DE-69E2-408D-B5D1-84A9AA3B1E78}" type="presParOf" srcId="{3DA792A7-4DDC-45F5-8286-D491A86C708C}" destId="{301CAA27-3E9D-4D5B-9A55-DD54E7E14DA1}" srcOrd="3" destOrd="0" presId="urn:microsoft.com/office/officeart/2005/8/layout/bProcess4"/>
    <dgm:cxn modelId="{9E9A73B3-B089-4280-801D-A3AC25CDD879}" type="presParOf" srcId="{3DA792A7-4DDC-45F5-8286-D491A86C708C}" destId="{5FA29FAE-349D-4F9B-AFB8-47253DAA3E83}" srcOrd="4" destOrd="0" presId="urn:microsoft.com/office/officeart/2005/8/layout/bProcess4"/>
    <dgm:cxn modelId="{A22ABA9E-017A-4429-A173-7118B78F2C26}" type="presParOf" srcId="{5FA29FAE-349D-4F9B-AFB8-47253DAA3E83}" destId="{7719015D-934E-44C2-8263-A25F266990B1}" srcOrd="0" destOrd="0" presId="urn:microsoft.com/office/officeart/2005/8/layout/bProcess4"/>
    <dgm:cxn modelId="{2EFAA074-5114-4190-963E-C0A17F8D6C61}" type="presParOf" srcId="{5FA29FAE-349D-4F9B-AFB8-47253DAA3E83}" destId="{E0DDE84B-F74C-49D2-B0F9-72283395F8F7}" srcOrd="1" destOrd="0" presId="urn:microsoft.com/office/officeart/2005/8/layout/bProcess4"/>
    <dgm:cxn modelId="{4B36685E-020F-4FFD-A8D2-A263E6B5E220}" type="presParOf" srcId="{3DA792A7-4DDC-45F5-8286-D491A86C708C}" destId="{579CC4E9-8B5C-40FE-A136-6179BC9BFD29}" srcOrd="5" destOrd="0" presId="urn:microsoft.com/office/officeart/2005/8/layout/bProcess4"/>
    <dgm:cxn modelId="{BE372EDF-6270-4BD9-8350-4C89247A1BAC}" type="presParOf" srcId="{3DA792A7-4DDC-45F5-8286-D491A86C708C}" destId="{979A4D45-CD01-4194-B624-ECA3CA66B319}" srcOrd="6" destOrd="0" presId="urn:microsoft.com/office/officeart/2005/8/layout/bProcess4"/>
    <dgm:cxn modelId="{A6618E13-336B-4F23-8E44-6F2578C60BBD}" type="presParOf" srcId="{979A4D45-CD01-4194-B624-ECA3CA66B319}" destId="{60773570-28F4-4B86-9107-2C6BB926A6D1}" srcOrd="0" destOrd="0" presId="urn:microsoft.com/office/officeart/2005/8/layout/bProcess4"/>
    <dgm:cxn modelId="{CF3311F7-18A3-4CC2-AC1F-A670C5173787}" type="presParOf" srcId="{979A4D45-CD01-4194-B624-ECA3CA66B319}" destId="{931882EC-4774-42C3-8B85-11C1C02840E9}" srcOrd="1" destOrd="0" presId="urn:microsoft.com/office/officeart/2005/8/layout/bProcess4"/>
    <dgm:cxn modelId="{11EDFF60-8487-4B9C-BBF2-6E8EA544AF04}" type="presParOf" srcId="{3DA792A7-4DDC-45F5-8286-D491A86C708C}" destId="{290A1CCE-1135-4C19-A2FE-22FC9175D17A}" srcOrd="7" destOrd="0" presId="urn:microsoft.com/office/officeart/2005/8/layout/bProcess4"/>
    <dgm:cxn modelId="{3BE8F4F9-307C-4715-A98F-C7BEF14B7E15}" type="presParOf" srcId="{3DA792A7-4DDC-45F5-8286-D491A86C708C}" destId="{A7A45FF1-1FCA-447C-97B8-2A96D6F9D444}" srcOrd="8" destOrd="0" presId="urn:microsoft.com/office/officeart/2005/8/layout/bProcess4"/>
    <dgm:cxn modelId="{1E3B904E-F507-465B-8B51-4E8DC8948811}" type="presParOf" srcId="{A7A45FF1-1FCA-447C-97B8-2A96D6F9D444}" destId="{8B48545A-B342-4A22-8640-69D58A235FE3}" srcOrd="0" destOrd="0" presId="urn:microsoft.com/office/officeart/2005/8/layout/bProcess4"/>
    <dgm:cxn modelId="{96AC4EEC-A7E8-4EF7-809B-6AFED2362EE8}" type="presParOf" srcId="{A7A45FF1-1FCA-447C-97B8-2A96D6F9D444}" destId="{03FBDB96-57C3-4905-AFAD-381823D1156D}" srcOrd="1" destOrd="0" presId="urn:microsoft.com/office/officeart/2005/8/layout/bProcess4"/>
    <dgm:cxn modelId="{D06935FB-98FA-4C68-A114-5644A7EA91D3}" type="presParOf" srcId="{3DA792A7-4DDC-45F5-8286-D491A86C708C}" destId="{3880D630-1B2D-4A00-BC39-3DEE8CA55719}" srcOrd="9" destOrd="0" presId="urn:microsoft.com/office/officeart/2005/8/layout/bProcess4"/>
    <dgm:cxn modelId="{220FA2AC-53F1-4154-A039-62F4A63FA90B}" type="presParOf" srcId="{3DA792A7-4DDC-45F5-8286-D491A86C708C}" destId="{BD9F5A4E-049F-468F-80A2-6FA98DA3EC36}" srcOrd="10" destOrd="0" presId="urn:microsoft.com/office/officeart/2005/8/layout/bProcess4"/>
    <dgm:cxn modelId="{79921DBC-9337-42EC-B998-D84EF4BDE70C}" type="presParOf" srcId="{BD9F5A4E-049F-468F-80A2-6FA98DA3EC36}" destId="{915D43A8-45A4-40C9-B30A-670DB9E34B82}" srcOrd="0" destOrd="0" presId="urn:microsoft.com/office/officeart/2005/8/layout/bProcess4"/>
    <dgm:cxn modelId="{5CF1BCB4-9510-40EA-9C7A-8694D321BDE7}" type="presParOf" srcId="{BD9F5A4E-049F-468F-80A2-6FA98DA3EC36}" destId="{88D6F5F8-B78E-43BD-B9AE-4507338E9148}" srcOrd="1" destOrd="0" presId="urn:microsoft.com/office/officeart/2005/8/layout/bProcess4"/>
    <dgm:cxn modelId="{95081515-89C1-415E-B899-3379D6C6A1E9}" type="presParOf" srcId="{3DA792A7-4DDC-45F5-8286-D491A86C708C}" destId="{20FE8838-C3F1-4321-AC34-8B610E447816}" srcOrd="11" destOrd="0" presId="urn:microsoft.com/office/officeart/2005/8/layout/bProcess4"/>
    <dgm:cxn modelId="{61E8D15B-0A69-45BB-986C-7B09D03D7F58}" type="presParOf" srcId="{3DA792A7-4DDC-45F5-8286-D491A86C708C}" destId="{D3B47C12-096F-47D4-89CB-9ADD45A67D5F}" srcOrd="12" destOrd="0" presId="urn:microsoft.com/office/officeart/2005/8/layout/bProcess4"/>
    <dgm:cxn modelId="{9DFF7EAF-7BD4-49A4-A556-5414146E97B8}" type="presParOf" srcId="{D3B47C12-096F-47D4-89CB-9ADD45A67D5F}" destId="{AC350184-0E7F-4928-9760-EC43D63F5B2D}" srcOrd="0" destOrd="0" presId="urn:microsoft.com/office/officeart/2005/8/layout/bProcess4"/>
    <dgm:cxn modelId="{64735415-2EA5-4CF2-B5C4-42F9B3621D8B}" type="presParOf" srcId="{D3B47C12-096F-47D4-89CB-9ADD45A67D5F}" destId="{2965898D-B840-49B8-A3F8-DCA67B8C0210}" srcOrd="1" destOrd="0" presId="urn:microsoft.com/office/officeart/2005/8/layout/bProcess4"/>
    <dgm:cxn modelId="{BCBF0EA7-D2B9-4549-8F46-7B4F942F433C}" type="presParOf" srcId="{3DA792A7-4DDC-45F5-8286-D491A86C708C}" destId="{31766243-CB85-4A4A-859E-D528341CF39D}" srcOrd="13" destOrd="0" presId="urn:microsoft.com/office/officeart/2005/8/layout/bProcess4"/>
    <dgm:cxn modelId="{B19AAF17-517F-4B26-B4A7-31471F1BBABD}" type="presParOf" srcId="{3DA792A7-4DDC-45F5-8286-D491A86C708C}" destId="{59FD561C-21AD-4AC8-8C5F-6897F8F7A5CB}" srcOrd="14" destOrd="0" presId="urn:microsoft.com/office/officeart/2005/8/layout/bProcess4"/>
    <dgm:cxn modelId="{6D3A42A4-7FE1-4C3C-A4BE-D556A9BB94FF}" type="presParOf" srcId="{59FD561C-21AD-4AC8-8C5F-6897F8F7A5CB}" destId="{32C16616-5AF6-4E14-B098-8379F49C35C3}" srcOrd="0" destOrd="0" presId="urn:microsoft.com/office/officeart/2005/8/layout/bProcess4"/>
    <dgm:cxn modelId="{045DCE70-6BEB-4821-99D2-BCDF9B84245F}" type="presParOf" srcId="{59FD561C-21AD-4AC8-8C5F-6897F8F7A5CB}" destId="{7FD4249B-381F-4917-910A-1BB9CD85F0F7}" srcOrd="1" destOrd="0" presId="urn:microsoft.com/office/officeart/2005/8/layout/bProcess4"/>
    <dgm:cxn modelId="{6A34603B-F547-4FDC-9632-7F505659DAE7}" type="presParOf" srcId="{3DA792A7-4DDC-45F5-8286-D491A86C708C}" destId="{64E2DC53-21CC-4E1D-A817-E4A40B3D8E91}" srcOrd="15" destOrd="0" presId="urn:microsoft.com/office/officeart/2005/8/layout/bProcess4"/>
    <dgm:cxn modelId="{93BD441C-9991-4E30-A67B-6179905C6F12}" type="presParOf" srcId="{3DA792A7-4DDC-45F5-8286-D491A86C708C}" destId="{D8B2C696-E348-40C6-931B-4F48CC61D2BD}" srcOrd="16" destOrd="0" presId="urn:microsoft.com/office/officeart/2005/8/layout/bProcess4"/>
    <dgm:cxn modelId="{8103C785-84D8-4B14-8027-2129CC07C9C5}" type="presParOf" srcId="{D8B2C696-E348-40C6-931B-4F48CC61D2BD}" destId="{A310BE93-2F9B-40BC-8CBB-84723EAB22C0}" srcOrd="0" destOrd="0" presId="urn:microsoft.com/office/officeart/2005/8/layout/bProcess4"/>
    <dgm:cxn modelId="{CA3E07DF-4CEF-4BF3-8473-D8A38148CF4B}" type="presParOf" srcId="{D8B2C696-E348-40C6-931B-4F48CC61D2BD}" destId="{E71657A7-96C0-4415-9394-7F274424E42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172D7-D336-4F73-BCF8-5CFC0A6F1575}">
      <dsp:nvSpPr>
        <dsp:cNvPr id="0" name=""/>
        <dsp:cNvSpPr/>
      </dsp:nvSpPr>
      <dsp:spPr>
        <a:xfrm rot="5400000">
          <a:off x="383979" y="933400"/>
          <a:ext cx="1456490" cy="17576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7CCDD-E9BE-44B1-9C22-A9B894C433FF}">
      <dsp:nvSpPr>
        <dsp:cNvPr id="0" name=""/>
        <dsp:cNvSpPr/>
      </dsp:nvSpPr>
      <dsp:spPr>
        <a:xfrm>
          <a:off x="717547" y="1673"/>
          <a:ext cx="1952909" cy="11717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Identifying the core purpose</a:t>
          </a:r>
          <a:endParaRPr lang="en-US" sz="1600" b="1" kern="1200" dirty="0"/>
        </a:p>
      </dsp:txBody>
      <dsp:txXfrm>
        <a:off x="751866" y="35992"/>
        <a:ext cx="1884271" cy="1103107"/>
      </dsp:txXfrm>
    </dsp:sp>
    <dsp:sp modelId="{301CAA27-3E9D-4D5B-9A55-DD54E7E14DA1}">
      <dsp:nvSpPr>
        <dsp:cNvPr id="0" name=""/>
        <dsp:cNvSpPr/>
      </dsp:nvSpPr>
      <dsp:spPr>
        <a:xfrm rot="5400000">
          <a:off x="383979" y="2398082"/>
          <a:ext cx="1456490" cy="175761"/>
        </a:xfrm>
        <a:prstGeom prst="rect">
          <a:avLst/>
        </a:prstGeom>
        <a:solidFill>
          <a:schemeClr val="accent3">
            <a:hueOff val="1607181"/>
            <a:satOff val="-241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EBA8E8-C3F5-4E1C-A2C5-505FAE1ECCF0}">
      <dsp:nvSpPr>
        <dsp:cNvPr id="0" name=""/>
        <dsp:cNvSpPr/>
      </dsp:nvSpPr>
      <dsp:spPr>
        <a:xfrm>
          <a:off x="717547" y="1466355"/>
          <a:ext cx="1952909" cy="1171745"/>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Identify perceptual problem and core issue</a:t>
          </a:r>
          <a:endParaRPr lang="en-US" sz="1600" b="1" kern="1200" dirty="0"/>
        </a:p>
      </dsp:txBody>
      <dsp:txXfrm>
        <a:off x="751866" y="1500674"/>
        <a:ext cx="1884271" cy="1103107"/>
      </dsp:txXfrm>
    </dsp:sp>
    <dsp:sp modelId="{579CC4E9-8B5C-40FE-A136-6179BC9BFD29}">
      <dsp:nvSpPr>
        <dsp:cNvPr id="0" name=""/>
        <dsp:cNvSpPr/>
      </dsp:nvSpPr>
      <dsp:spPr>
        <a:xfrm>
          <a:off x="1116320" y="3130423"/>
          <a:ext cx="2589178" cy="175761"/>
        </a:xfrm>
        <a:prstGeom prst="rect">
          <a:avLst/>
        </a:prstGeom>
        <a:solidFill>
          <a:schemeClr val="accent3">
            <a:hueOff val="3214361"/>
            <a:satOff val="-482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DDE84B-F74C-49D2-B0F9-72283395F8F7}">
      <dsp:nvSpPr>
        <dsp:cNvPr id="0" name=""/>
        <dsp:cNvSpPr/>
      </dsp:nvSpPr>
      <dsp:spPr>
        <a:xfrm>
          <a:off x="717547" y="2931037"/>
          <a:ext cx="1952909" cy="1171745"/>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Identify Key Influencers</a:t>
          </a:r>
          <a:endParaRPr lang="en-US" sz="1600" b="1" kern="1200" dirty="0"/>
        </a:p>
      </dsp:txBody>
      <dsp:txXfrm>
        <a:off x="751866" y="2965356"/>
        <a:ext cx="1884271" cy="1103107"/>
      </dsp:txXfrm>
    </dsp:sp>
    <dsp:sp modelId="{290A1CCE-1135-4C19-A2FE-22FC9175D17A}">
      <dsp:nvSpPr>
        <dsp:cNvPr id="0" name=""/>
        <dsp:cNvSpPr/>
      </dsp:nvSpPr>
      <dsp:spPr>
        <a:xfrm rot="16200000">
          <a:off x="2981349" y="2398082"/>
          <a:ext cx="1456490" cy="175761"/>
        </a:xfrm>
        <a:prstGeom prst="rect">
          <a:avLst/>
        </a:prstGeom>
        <a:solidFill>
          <a:schemeClr val="accent3">
            <a:hueOff val="4821541"/>
            <a:satOff val="-7234"/>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1882EC-4774-42C3-8B85-11C1C02840E9}">
      <dsp:nvSpPr>
        <dsp:cNvPr id="0" name=""/>
        <dsp:cNvSpPr/>
      </dsp:nvSpPr>
      <dsp:spPr>
        <a:xfrm>
          <a:off x="3314917" y="2931037"/>
          <a:ext cx="1952909" cy="1171745"/>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Customize the Workshop</a:t>
          </a:r>
          <a:endParaRPr lang="en-US" sz="1600" b="1" kern="1200" dirty="0"/>
        </a:p>
      </dsp:txBody>
      <dsp:txXfrm>
        <a:off x="3349236" y="2965356"/>
        <a:ext cx="1884271" cy="1103107"/>
      </dsp:txXfrm>
    </dsp:sp>
    <dsp:sp modelId="{3880D630-1B2D-4A00-BC39-3DEE8CA55719}">
      <dsp:nvSpPr>
        <dsp:cNvPr id="0" name=""/>
        <dsp:cNvSpPr/>
      </dsp:nvSpPr>
      <dsp:spPr>
        <a:xfrm rot="16200000">
          <a:off x="2981349" y="933400"/>
          <a:ext cx="1456490" cy="175761"/>
        </a:xfrm>
        <a:prstGeom prst="rect">
          <a:avLst/>
        </a:prstGeom>
        <a:solidFill>
          <a:schemeClr val="accent3">
            <a:hueOff val="6428722"/>
            <a:satOff val="-964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FBDB96-57C3-4905-AFAD-381823D1156D}">
      <dsp:nvSpPr>
        <dsp:cNvPr id="0" name=""/>
        <dsp:cNvSpPr/>
      </dsp:nvSpPr>
      <dsp:spPr>
        <a:xfrm>
          <a:off x="3314917" y="1466355"/>
          <a:ext cx="1952909" cy="1171745"/>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Map the Progress of workshop</a:t>
          </a:r>
          <a:endParaRPr lang="en-US" sz="1600" b="1" kern="1200" dirty="0"/>
        </a:p>
      </dsp:txBody>
      <dsp:txXfrm>
        <a:off x="3349236" y="1500674"/>
        <a:ext cx="1884271" cy="1103107"/>
      </dsp:txXfrm>
    </dsp:sp>
    <dsp:sp modelId="{20FE8838-C3F1-4321-AC34-8B610E447816}">
      <dsp:nvSpPr>
        <dsp:cNvPr id="0" name=""/>
        <dsp:cNvSpPr/>
      </dsp:nvSpPr>
      <dsp:spPr>
        <a:xfrm>
          <a:off x="3713690" y="201059"/>
          <a:ext cx="2589178" cy="175761"/>
        </a:xfrm>
        <a:prstGeom prst="rect">
          <a:avLst/>
        </a:prstGeom>
        <a:solidFill>
          <a:schemeClr val="accent3">
            <a:hueOff val="8035903"/>
            <a:satOff val="-12057"/>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6F5F8-B78E-43BD-B9AE-4507338E9148}">
      <dsp:nvSpPr>
        <dsp:cNvPr id="0" name=""/>
        <dsp:cNvSpPr/>
      </dsp:nvSpPr>
      <dsp:spPr>
        <a:xfrm>
          <a:off x="3314917" y="1673"/>
          <a:ext cx="1952909" cy="1171745"/>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Measure the impact of the workshop</a:t>
          </a:r>
          <a:endParaRPr lang="en-US" sz="1600" b="1" kern="1200" dirty="0"/>
        </a:p>
      </dsp:txBody>
      <dsp:txXfrm>
        <a:off x="3349236" y="35992"/>
        <a:ext cx="1884271" cy="1103107"/>
      </dsp:txXfrm>
    </dsp:sp>
    <dsp:sp modelId="{31766243-CB85-4A4A-859E-D528341CF39D}">
      <dsp:nvSpPr>
        <dsp:cNvPr id="0" name=""/>
        <dsp:cNvSpPr/>
      </dsp:nvSpPr>
      <dsp:spPr>
        <a:xfrm rot="5400000">
          <a:off x="5578719" y="933400"/>
          <a:ext cx="1456490" cy="175761"/>
        </a:xfrm>
        <a:prstGeom prst="rect">
          <a:avLst/>
        </a:prstGeom>
        <a:solidFill>
          <a:schemeClr val="accent3">
            <a:hueOff val="9643083"/>
            <a:satOff val="-14469"/>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65898D-B840-49B8-A3F8-DCA67B8C0210}">
      <dsp:nvSpPr>
        <dsp:cNvPr id="0" name=""/>
        <dsp:cNvSpPr/>
      </dsp:nvSpPr>
      <dsp:spPr>
        <a:xfrm>
          <a:off x="5912286" y="1673"/>
          <a:ext cx="1952909" cy="1171745"/>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Reinforce learning post workshop</a:t>
          </a:r>
          <a:endParaRPr lang="en-US" sz="1600" b="1" kern="1200" dirty="0"/>
        </a:p>
      </dsp:txBody>
      <dsp:txXfrm>
        <a:off x="5946605" y="35992"/>
        <a:ext cx="1884271" cy="1103107"/>
      </dsp:txXfrm>
    </dsp:sp>
    <dsp:sp modelId="{64E2DC53-21CC-4E1D-A817-E4A40B3D8E91}">
      <dsp:nvSpPr>
        <dsp:cNvPr id="0" name=""/>
        <dsp:cNvSpPr/>
      </dsp:nvSpPr>
      <dsp:spPr>
        <a:xfrm rot="5400000">
          <a:off x="5578719" y="2398082"/>
          <a:ext cx="1456490" cy="175761"/>
        </a:xfrm>
        <a:prstGeom prst="rect">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D4249B-381F-4917-910A-1BB9CD85F0F7}">
      <dsp:nvSpPr>
        <dsp:cNvPr id="0" name=""/>
        <dsp:cNvSpPr/>
      </dsp:nvSpPr>
      <dsp:spPr>
        <a:xfrm>
          <a:off x="5912286" y="1466355"/>
          <a:ext cx="1952909" cy="1171745"/>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Feedback post the workshop</a:t>
          </a:r>
          <a:endParaRPr lang="en-US" sz="1600" b="1" kern="1200" dirty="0"/>
        </a:p>
      </dsp:txBody>
      <dsp:txXfrm>
        <a:off x="5946605" y="1500674"/>
        <a:ext cx="1884271" cy="1103107"/>
      </dsp:txXfrm>
    </dsp:sp>
    <dsp:sp modelId="{E71657A7-96C0-4415-9394-7F274424E422}">
      <dsp:nvSpPr>
        <dsp:cNvPr id="0" name=""/>
        <dsp:cNvSpPr/>
      </dsp:nvSpPr>
      <dsp:spPr>
        <a:xfrm>
          <a:off x="5912286" y="2931037"/>
          <a:ext cx="1952909" cy="117174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t>Work on improvisation &amp; Creative Methods</a:t>
          </a:r>
          <a:endParaRPr lang="en-US" sz="1600" b="1" kern="1200" dirty="0"/>
        </a:p>
      </dsp:txBody>
      <dsp:txXfrm>
        <a:off x="5946605" y="2965356"/>
        <a:ext cx="1884271" cy="110310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B6F68-F2D1-4468-A9EF-0492DEDDBC64}" type="datetimeFigureOut">
              <a:rPr lang="en-US" smtClean="0"/>
              <a:pPr/>
              <a:t>5/4/2022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8BF4B-2908-4E57-8995-89DCC1A2446D}" type="slidenum">
              <a:rPr lang="en-US" smtClean="0"/>
              <a:pPr/>
              <a:t>‹#›</a:t>
            </a:fld>
            <a:endParaRPr lang="en-US"/>
          </a:p>
        </p:txBody>
      </p:sp>
    </p:spTree>
    <p:extLst>
      <p:ext uri="{BB962C8B-B14F-4D97-AF65-F5344CB8AC3E}">
        <p14:creationId xmlns:p14="http://schemas.microsoft.com/office/powerpoint/2010/main" val="400309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8BF4B-2908-4E57-8995-89DCC1A2446D}" type="slidenum">
              <a:rPr lang="en-US" smtClean="0"/>
              <a:pPr/>
              <a:t>2</a:t>
            </a:fld>
            <a:endParaRPr lang="en-US"/>
          </a:p>
        </p:txBody>
      </p:sp>
    </p:spTree>
    <p:extLst>
      <p:ext uri="{BB962C8B-B14F-4D97-AF65-F5344CB8AC3E}">
        <p14:creationId xmlns:p14="http://schemas.microsoft.com/office/powerpoint/2010/main" val="267975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001EF8-AC20-4F0C-B816-8A6CA75C9FFD}"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31975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01EF8-AC20-4F0C-B816-8A6CA75C9FFD}"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249362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01EF8-AC20-4F0C-B816-8A6CA75C9FFD}"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370839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01EF8-AC20-4F0C-B816-8A6CA75C9FFD}"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229809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01EF8-AC20-4F0C-B816-8A6CA75C9FFD}"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11235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001EF8-AC20-4F0C-B816-8A6CA75C9FFD}"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422241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001EF8-AC20-4F0C-B816-8A6CA75C9FFD}"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255581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001EF8-AC20-4F0C-B816-8A6CA75C9FFD}"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424778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01EF8-AC20-4F0C-B816-8A6CA75C9FFD}"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400602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001EF8-AC20-4F0C-B816-8A6CA75C9FFD}"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160783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001EF8-AC20-4F0C-B816-8A6CA75C9FFD}"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625A-0200-47FA-A661-373801B656FB}" type="slidenum">
              <a:rPr lang="en-US" smtClean="0"/>
              <a:pPr/>
              <a:t>‹#›</a:t>
            </a:fld>
            <a:endParaRPr lang="en-US"/>
          </a:p>
        </p:txBody>
      </p:sp>
    </p:spTree>
    <p:extLst>
      <p:ext uri="{BB962C8B-B14F-4D97-AF65-F5344CB8AC3E}">
        <p14:creationId xmlns:p14="http://schemas.microsoft.com/office/powerpoint/2010/main" val="11480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01EF8-AC20-4F0C-B816-8A6CA75C9FFD}" type="datetimeFigureOut">
              <a:rPr lang="en-US" smtClean="0"/>
              <a:pPr/>
              <a:t>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8625A-0200-47FA-A661-373801B656FB}" type="slidenum">
              <a:rPr lang="en-US" smtClean="0"/>
              <a:pPr/>
              <a:t>‹#›</a:t>
            </a:fld>
            <a:endParaRPr lang="en-US"/>
          </a:p>
        </p:txBody>
      </p:sp>
    </p:spTree>
    <p:extLst>
      <p:ext uri="{BB962C8B-B14F-4D97-AF65-F5344CB8AC3E}">
        <p14:creationId xmlns:p14="http://schemas.microsoft.com/office/powerpoint/2010/main" val="4005830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6.jpeg"/><Relationship Id="rId26" Type="http://schemas.openxmlformats.org/officeDocument/2006/relationships/image" Target="../media/image44.jpeg"/><Relationship Id="rId3" Type="http://schemas.openxmlformats.org/officeDocument/2006/relationships/image" Target="../media/image21.png"/><Relationship Id="rId21" Type="http://schemas.openxmlformats.org/officeDocument/2006/relationships/image" Target="../media/image39.jpe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jpeg"/><Relationship Id="rId25" Type="http://schemas.openxmlformats.org/officeDocument/2006/relationships/image" Target="../media/image43.jpeg"/><Relationship Id="rId2" Type="http://schemas.openxmlformats.org/officeDocument/2006/relationships/image" Target="../media/image20.png"/><Relationship Id="rId16" Type="http://schemas.openxmlformats.org/officeDocument/2006/relationships/image" Target="../media/image34.jpeg"/><Relationship Id="rId20" Type="http://schemas.openxmlformats.org/officeDocument/2006/relationships/image" Target="../media/image38.jpeg"/><Relationship Id="rId29"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png"/><Relationship Id="rId24" Type="http://schemas.openxmlformats.org/officeDocument/2006/relationships/image" Target="../media/image42.jpeg"/><Relationship Id="rId32" Type="http://schemas.openxmlformats.org/officeDocument/2006/relationships/image" Target="../media/image50.pn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1.jpeg"/><Relationship Id="rId28" Type="http://schemas.openxmlformats.org/officeDocument/2006/relationships/image" Target="../media/image46.jpeg"/><Relationship Id="rId10" Type="http://schemas.openxmlformats.org/officeDocument/2006/relationships/image" Target="../media/image28.gif"/><Relationship Id="rId19" Type="http://schemas.openxmlformats.org/officeDocument/2006/relationships/image" Target="../media/image37.jpeg"/><Relationship Id="rId31" Type="http://schemas.openxmlformats.org/officeDocument/2006/relationships/image" Target="../media/image49.jpe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jpeg"/><Relationship Id="rId22" Type="http://schemas.openxmlformats.org/officeDocument/2006/relationships/image" Target="../media/image40.jpeg"/><Relationship Id="rId27" Type="http://schemas.openxmlformats.org/officeDocument/2006/relationships/image" Target="../media/image45.jpeg"/><Relationship Id="rId30" Type="http://schemas.openxmlformats.org/officeDocument/2006/relationships/image" Target="../media/image48.jpeg"/></Relationships>
</file>

<file path=ppt/slides/_rels/slide11.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18" Type="http://schemas.openxmlformats.org/officeDocument/2006/relationships/image" Target="../media/image67.jpeg"/><Relationship Id="rId26" Type="http://schemas.openxmlformats.org/officeDocument/2006/relationships/image" Target="../media/image75.jpeg"/><Relationship Id="rId3" Type="http://schemas.openxmlformats.org/officeDocument/2006/relationships/image" Target="../media/image52.jpeg"/><Relationship Id="rId21" Type="http://schemas.openxmlformats.org/officeDocument/2006/relationships/image" Target="../media/image70.jpeg"/><Relationship Id="rId7" Type="http://schemas.openxmlformats.org/officeDocument/2006/relationships/image" Target="../media/image56.jpeg"/><Relationship Id="rId12" Type="http://schemas.openxmlformats.org/officeDocument/2006/relationships/image" Target="../media/image61.jpeg"/><Relationship Id="rId17" Type="http://schemas.openxmlformats.org/officeDocument/2006/relationships/image" Target="../media/image66.jpeg"/><Relationship Id="rId25" Type="http://schemas.openxmlformats.org/officeDocument/2006/relationships/image" Target="../media/image74.jpeg"/><Relationship Id="rId2" Type="http://schemas.openxmlformats.org/officeDocument/2006/relationships/image" Target="../media/image51.jpeg"/><Relationship Id="rId16" Type="http://schemas.openxmlformats.org/officeDocument/2006/relationships/image" Target="../media/image65.jpeg"/><Relationship Id="rId20" Type="http://schemas.openxmlformats.org/officeDocument/2006/relationships/image" Target="../media/image69.jpeg"/><Relationship Id="rId29" Type="http://schemas.openxmlformats.org/officeDocument/2006/relationships/image" Target="../media/image78.jpe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60.jpeg"/><Relationship Id="rId24" Type="http://schemas.openxmlformats.org/officeDocument/2006/relationships/image" Target="../media/image73.jpeg"/><Relationship Id="rId5" Type="http://schemas.openxmlformats.org/officeDocument/2006/relationships/image" Target="../media/image54.jpeg"/><Relationship Id="rId15" Type="http://schemas.openxmlformats.org/officeDocument/2006/relationships/image" Target="../media/image64.jpeg"/><Relationship Id="rId23" Type="http://schemas.openxmlformats.org/officeDocument/2006/relationships/image" Target="../media/image72.jpeg"/><Relationship Id="rId28" Type="http://schemas.openxmlformats.org/officeDocument/2006/relationships/image" Target="../media/image77.jpeg"/><Relationship Id="rId10" Type="http://schemas.openxmlformats.org/officeDocument/2006/relationships/image" Target="../media/image59.jpeg"/><Relationship Id="rId19" Type="http://schemas.openxmlformats.org/officeDocument/2006/relationships/image" Target="../media/image68.jpeg"/><Relationship Id="rId31" Type="http://schemas.openxmlformats.org/officeDocument/2006/relationships/image" Target="../media/image80.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 Id="rId22" Type="http://schemas.openxmlformats.org/officeDocument/2006/relationships/image" Target="../media/image71.jpeg"/><Relationship Id="rId27" Type="http://schemas.openxmlformats.org/officeDocument/2006/relationships/image" Target="../media/image76.jpeg"/><Relationship Id="rId30" Type="http://schemas.openxmlformats.org/officeDocument/2006/relationships/image" Target="../media/image79.jpeg"/></Relationships>
</file>

<file path=ppt/slides/_rels/slide1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cdn-sphotos-f-a.akamaihd.net/hphotos-ak-xpa1/v/t1.0-9/250330_10204919401926067_5609414235575258102_n.jpg?oh=3f328a082e8b48c15d8c6f2c241ce27d&amp;oe=5775C30B&amp;__gda__=1467409075_30be4734881306934cd2353ecf2b74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086474"/>
            <a:ext cx="9144000" cy="771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419872" y="6329806"/>
            <a:ext cx="2252155" cy="307777"/>
          </a:xfrm>
          <a:prstGeom prst="rect">
            <a:avLst/>
          </a:prstGeom>
          <a:noFill/>
        </p:spPr>
        <p:txBody>
          <a:bodyPr wrap="none" rtlCol="0">
            <a:spAutoFit/>
          </a:bodyPr>
          <a:lstStyle/>
          <a:p>
            <a:r>
              <a:rPr lang="en-IN" sz="1400" b="1" dirty="0"/>
              <a:t>CORPORATE PRESENTATION</a:t>
            </a:r>
            <a:endParaRPr lang="en-US" sz="1400" b="1" dirty="0"/>
          </a:p>
        </p:txBody>
      </p:sp>
      <p:sp>
        <p:nvSpPr>
          <p:cNvPr id="16" name="Rectangle 15"/>
          <p:cNvSpPr/>
          <p:nvPr/>
        </p:nvSpPr>
        <p:spPr>
          <a:xfrm>
            <a:off x="-26052" y="0"/>
            <a:ext cx="9170051" cy="6086474"/>
          </a:xfrm>
          <a:prstGeom prst="rect">
            <a:avLst/>
          </a:prstGeom>
          <a:solidFill>
            <a:srgbClr val="0070C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053" y="3637672"/>
            <a:ext cx="2797851" cy="155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7538" t="23722" r="17577" b="23228"/>
          <a:stretch/>
        </p:blipFill>
        <p:spPr>
          <a:xfrm>
            <a:off x="162294" y="3716221"/>
            <a:ext cx="2421159" cy="140058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573" t="25719" r="9497" b="25963"/>
          <a:stretch/>
        </p:blipFill>
        <p:spPr>
          <a:xfrm>
            <a:off x="0" y="5273901"/>
            <a:ext cx="4063364" cy="724361"/>
          </a:xfrm>
          <a:prstGeom prst="rect">
            <a:avLst/>
          </a:prstGeom>
        </p:spPr>
      </p:pic>
    </p:spTree>
    <p:extLst>
      <p:ext uri="{BB962C8B-B14F-4D97-AF65-F5344CB8AC3E}">
        <p14:creationId xmlns:p14="http://schemas.microsoft.com/office/powerpoint/2010/main" val="150935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9144000" cy="9807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814"/>
          <a:stretch/>
        </p:blipFill>
        <p:spPr bwMode="auto">
          <a:xfrm>
            <a:off x="467544" y="1370198"/>
            <a:ext cx="936104" cy="97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descr="N:\harrish\Logos\Logos\31Redingt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662" b="38676"/>
          <a:stretch/>
        </p:blipFill>
        <p:spPr bwMode="auto">
          <a:xfrm>
            <a:off x="3419872" y="2669886"/>
            <a:ext cx="2085109" cy="4263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arrish\Logos\Logos\BD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065" b="13157"/>
          <a:stretch/>
        </p:blipFill>
        <p:spPr bwMode="auto">
          <a:xfrm>
            <a:off x="2112843" y="5345673"/>
            <a:ext cx="978282" cy="653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N:\harrish\Logos\Logos\CEA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78" t="25167" r="21897" b="24524"/>
          <a:stretch/>
        </p:blipFill>
        <p:spPr bwMode="auto">
          <a:xfrm>
            <a:off x="89525" y="5381039"/>
            <a:ext cx="1692142" cy="582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harrish\Logos\Logos\easi-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4186" y="4497315"/>
            <a:ext cx="1375597" cy="673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N:\harrish\Logos\Logos\Inc.5-lo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844" b="24635"/>
          <a:stretch/>
        </p:blipFill>
        <p:spPr bwMode="auto">
          <a:xfrm>
            <a:off x="249792" y="4487623"/>
            <a:ext cx="1371608" cy="692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N:\harrish\Logos\Logos\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5652" y="3626736"/>
            <a:ext cx="1069321" cy="460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harrish\Logos\Logos\NTPC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0252" y="2501124"/>
            <a:ext cx="1303464" cy="76383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N:\harrish\Logos\Logos\regal.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0528" b="33338"/>
          <a:stretch/>
        </p:blipFill>
        <p:spPr bwMode="auto">
          <a:xfrm>
            <a:off x="3728982" y="1594519"/>
            <a:ext cx="1466888" cy="5300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harrish\Logos\Logos\roch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98989" y="4437112"/>
            <a:ext cx="1526875" cy="793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N:\harrish\Logos\Logos\Save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9934" y="6254527"/>
            <a:ext cx="1285234" cy="455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N:\harrish\Logos\Logos\Sunguar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552" y="3492822"/>
            <a:ext cx="728745" cy="72874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N:\harrish\Logos\Logos\VTP.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a:off x="401437" y="2348880"/>
            <a:ext cx="1068318" cy="106831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Description: http://harrishsairaman.com/images/clients/0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70716" y="2533347"/>
            <a:ext cx="1570047" cy="6993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Description: http://harrishsairaman.com/images/clients/003.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07403" y="3471819"/>
            <a:ext cx="1712778" cy="7707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Description: http://harrishsairaman.com/images/clients/002.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20672" y="1531257"/>
            <a:ext cx="1470135" cy="6565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Description: http://harrishsairaman.com/images/clients/ze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96079" y="2569030"/>
            <a:ext cx="1398770" cy="62801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8" descr="Description: http://harrishsairaman.com/images/clients/037.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81895" y="4470134"/>
            <a:ext cx="1627139" cy="7279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Description: http://harrishsairaman.com/images/clients/004.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06310" y="4541499"/>
            <a:ext cx="1298858" cy="585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9" descr="Description: C:\Users\Harrish\AppData\Local\Microsoft\Windows\Temporary Internet Files\Content.Word\sembcorp_salalah_arab.jp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32578" b="34843"/>
          <a:stretch/>
        </p:blipFill>
        <p:spPr bwMode="auto">
          <a:xfrm>
            <a:off x="5410616" y="1717714"/>
            <a:ext cx="1969696" cy="2836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Description: http://harrishsairaman.com/images/clients/aptech.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10441" y="5322618"/>
            <a:ext cx="1570047" cy="69938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Description: http://harrishsairaman.com/images/clients/essel.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456442" y="5315481"/>
            <a:ext cx="1598594" cy="7136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9" descr="Description: http://harrishsairaman.com/images/clients/005.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08304" y="3429000"/>
            <a:ext cx="1770066" cy="79256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Description: http://harrishsairaman.com/images/clients/reliance.jp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25540"/>
          <a:stretch/>
        </p:blipFill>
        <p:spPr bwMode="auto">
          <a:xfrm>
            <a:off x="1641878" y="1539717"/>
            <a:ext cx="1920213" cy="63964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1" descr="Description: http://harrishsairaman.com/images/clients/007.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634583" y="5301208"/>
            <a:ext cx="1655686" cy="7422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Description: http://harrishsairaman.com/images/clients/022.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728982" y="3501008"/>
            <a:ext cx="1529483" cy="6939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7" descr="Description: http://harrishsairaman.com/images/clients/025.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363792" y="6200696"/>
            <a:ext cx="1266687" cy="5629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8" descr="Description: http://harrishsairaman.com/images/clients/026.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005351" y="6165304"/>
            <a:ext cx="1413764" cy="63375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2" descr="Description: http://harrishsairaman.com/images/clients/031.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698989" y="6239295"/>
            <a:ext cx="1085850" cy="48577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3" descr="Description: http://harrishsairaman.com/images/clients/032.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623704" y="6239295"/>
            <a:ext cx="1085850" cy="48577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N:\harrish\Logos\Logos\logo capita.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49792" y="6340183"/>
            <a:ext cx="2366664" cy="28399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ESTEEMED CLIENTS</a:t>
            </a:r>
            <a:endParaRPr lang="en-US" sz="2400" dirty="0">
              <a:solidFill>
                <a:schemeClr val="bg1"/>
              </a:solidFill>
            </a:endParaRPr>
          </a:p>
        </p:txBody>
      </p:sp>
    </p:spTree>
    <p:extLst>
      <p:ext uri="{BB962C8B-B14F-4D97-AF65-F5344CB8AC3E}">
        <p14:creationId xmlns:p14="http://schemas.microsoft.com/office/powerpoint/2010/main" val="247091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9144000" cy="9807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10" name="Picture 1" descr="Description: http://harrishsairaman.com/images/clients/adit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449" y="1493056"/>
            <a:ext cx="1305939" cy="684667"/>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12" descr="Description: http://harrishsairaman.com/images/clients/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002" y="1444802"/>
            <a:ext cx="1740509" cy="781174"/>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106" descr="Description: C:\Users\Harrish\AppData\Local\Microsoft\Windows\Temporary Internet Files\Content.Word\Samsonit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028" y="1405237"/>
            <a:ext cx="1410335" cy="860304"/>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49" descr="Description: http://harrishsairaman.com/images/clients/0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8229" y="1513110"/>
            <a:ext cx="1240823" cy="644559"/>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45" descr="Description: http://harrishsairaman.com/images/clients/03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06" y="2322164"/>
            <a:ext cx="2000901" cy="890812"/>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13" descr="Description: http://harrishsairaman.com/images/clients/0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231" y="3234111"/>
            <a:ext cx="1562347" cy="698945"/>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112" descr="Description: C:\Users\Harrish\AppData\Local\Microsoft\Windows\Temporary Internet Files\Content.Word\Pepe jean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7231" y="4108838"/>
            <a:ext cx="1576051" cy="589306"/>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17" descr="Description: http://harrishsairaman.com/images/clients/0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1600" y="1435258"/>
            <a:ext cx="1772888" cy="80026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18" descr="Description: http://harrishsairaman.com/images/clients/01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412" y="4979492"/>
            <a:ext cx="1685689" cy="75376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19" descr="Description: http://harrishsairaman.com/images/clients/01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083" y="5893845"/>
            <a:ext cx="1562347" cy="69894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0" descr="Description: http://harrishsairaman.com/images/clients/01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68717" y="2429090"/>
            <a:ext cx="1494956" cy="67696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1" descr="Description: http://harrishsairaman.com/images/clients/bs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03976" y="3266258"/>
            <a:ext cx="1424439" cy="634651"/>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2" descr="Description: http://harrishsairaman.com/images/clients/pnb.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952" r="11713"/>
          <a:stretch/>
        </p:blipFill>
        <p:spPr bwMode="auto">
          <a:xfrm>
            <a:off x="7402208" y="4014114"/>
            <a:ext cx="1351672" cy="77875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3" descr="Description: http://harrishsairaman.com/images/clients/tyroli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25131" y="4093217"/>
            <a:ext cx="1382129" cy="620548"/>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4" descr="Description: http://harrishsairaman.com/images/clients/ibps.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40511" y="5897785"/>
            <a:ext cx="1551369" cy="69106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14" descr="Description: http://harrishsairaman.com/images/clients/010.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64931" y="4081212"/>
            <a:ext cx="1727418" cy="644559"/>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50" descr="Description: http://harrishsairaman.com/images/clients/039.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7152" b="17687"/>
          <a:stretch/>
        </p:blipFill>
        <p:spPr bwMode="auto">
          <a:xfrm>
            <a:off x="3661615" y="5149717"/>
            <a:ext cx="1534051" cy="37688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25" descr="Description: http://harrishsairaman.com/images/clients/006.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91016" y="5029717"/>
            <a:ext cx="1450359" cy="65331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26" descr="Description: http://harrishsairaman.com/images/clients/hbc.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8962" y="5933929"/>
            <a:ext cx="1379356" cy="6187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27" descr="Description: http://harrishsairaman.com/images/clients/pcs.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67467" y="2482292"/>
            <a:ext cx="1267902" cy="570556"/>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28" descr="Description: http://harrishsairaman.com/images/clients/tibco.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61128" y="3298305"/>
            <a:ext cx="1280581" cy="5705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29" descr="Description: http://harrishsairaman.com/images/clients/017.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09515" y="3307358"/>
            <a:ext cx="12382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30" descr="Description: http://harrishsairaman.com/images/clients/018.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629387" y="2406617"/>
            <a:ext cx="1598506" cy="72190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31" descr="Description: http://harrishsairaman.com/images/clients/019.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239180" y="5868036"/>
            <a:ext cx="1677728" cy="75056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32" descr="Description: http://harrishsairaman.com/images/clients/020.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14718" y="3238855"/>
            <a:ext cx="1526653" cy="6894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33" descr="Description: http://harrishsairaman.com/images/clients/021.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333185" y="5023958"/>
            <a:ext cx="1489718" cy="6648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35" descr="Description: http://harrishsairaman.com/images/clients/023.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39341" y="2435154"/>
            <a:ext cx="1477407" cy="66483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39" descr="Description: http://harrishsairaman.com/images/clients/027.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70943" y="4029460"/>
            <a:ext cx="1660951" cy="7480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0" descr="Description: http://harrishsairaman.com/images/clients/028.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521659" y="5007701"/>
            <a:ext cx="1559519" cy="6973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41" descr="Description: http://harrishsairaman.com/images/clients/030.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585054" y="5920002"/>
            <a:ext cx="1432729" cy="64663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64"/>
          <p:cNvSpPr>
            <a:spLocks noChangeArrowheads="1"/>
          </p:cNvSpPr>
          <p:nvPr/>
        </p:nvSpPr>
        <p:spPr bwMode="auto">
          <a:xfrm>
            <a:off x="0" y="837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65"/>
          <p:cNvSpPr>
            <a:spLocks noChangeArrowheads="1"/>
          </p:cNvSpPr>
          <p:nvPr/>
        </p:nvSpPr>
        <p:spPr bwMode="auto">
          <a:xfrm>
            <a:off x="0" y="884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66"/>
          <p:cNvSpPr>
            <a:spLocks noChangeArrowheads="1"/>
          </p:cNvSpPr>
          <p:nvPr/>
        </p:nvSpPr>
        <p:spPr bwMode="auto">
          <a:xfrm>
            <a:off x="0" y="946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67"/>
          <p:cNvSpPr>
            <a:spLocks noChangeArrowheads="1"/>
          </p:cNvSpPr>
          <p:nvPr/>
        </p:nvSpPr>
        <p:spPr bwMode="auto">
          <a:xfrm>
            <a:off x="0" y="995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 name="Rectangle 68"/>
          <p:cNvSpPr>
            <a:spLocks noChangeArrowheads="1"/>
          </p:cNvSpPr>
          <p:nvPr/>
        </p:nvSpPr>
        <p:spPr bwMode="auto">
          <a:xfrm>
            <a:off x="0" y="1036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49" name="Rectangle 69"/>
          <p:cNvSpPr>
            <a:spLocks noChangeArrowheads="1"/>
          </p:cNvSpPr>
          <p:nvPr/>
        </p:nvSpPr>
        <p:spPr bwMode="auto">
          <a:xfrm>
            <a:off x="0" y="1098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70"/>
          <p:cNvSpPr>
            <a:spLocks noChangeArrowheads="1"/>
          </p:cNvSpPr>
          <p:nvPr/>
        </p:nvSpPr>
        <p:spPr bwMode="auto">
          <a:xfrm>
            <a:off x="0" y="1150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71"/>
          <p:cNvSpPr>
            <a:spLocks noChangeArrowheads="1"/>
          </p:cNvSpPr>
          <p:nvPr/>
        </p:nvSpPr>
        <p:spPr bwMode="auto">
          <a:xfrm>
            <a:off x="0" y="1287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72"/>
          <p:cNvSpPr>
            <a:spLocks noChangeArrowheads="1"/>
          </p:cNvSpPr>
          <p:nvPr/>
        </p:nvSpPr>
        <p:spPr bwMode="auto">
          <a:xfrm>
            <a:off x="0" y="1336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73"/>
          <p:cNvSpPr>
            <a:spLocks noChangeArrowheads="1"/>
          </p:cNvSpPr>
          <p:nvPr/>
        </p:nvSpPr>
        <p:spPr bwMode="auto">
          <a:xfrm>
            <a:off x="0" y="1378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4"/>
          <p:cNvSpPr>
            <a:spLocks noChangeArrowheads="1"/>
          </p:cNvSpPr>
          <p:nvPr/>
        </p:nvSpPr>
        <p:spPr bwMode="auto">
          <a:xfrm>
            <a:off x="0" y="1424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75"/>
          <p:cNvSpPr>
            <a:spLocks noChangeArrowheads="1"/>
          </p:cNvSpPr>
          <p:nvPr/>
        </p:nvSpPr>
        <p:spPr bwMode="auto">
          <a:xfrm>
            <a:off x="0" y="1472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8" name="Rectangle 76"/>
          <p:cNvSpPr>
            <a:spLocks noChangeArrowheads="1"/>
          </p:cNvSpPr>
          <p:nvPr/>
        </p:nvSpPr>
        <p:spPr bwMode="auto">
          <a:xfrm>
            <a:off x="0" y="1523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77"/>
          <p:cNvSpPr>
            <a:spLocks noChangeArrowheads="1"/>
          </p:cNvSpPr>
          <p:nvPr/>
        </p:nvSpPr>
        <p:spPr bwMode="auto">
          <a:xfrm>
            <a:off x="0" y="1570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2" name="Rectangle 78"/>
          <p:cNvSpPr>
            <a:spLocks noChangeArrowheads="1"/>
          </p:cNvSpPr>
          <p:nvPr/>
        </p:nvSpPr>
        <p:spPr bwMode="auto">
          <a:xfrm>
            <a:off x="0" y="1616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4" name="Rectangle 79"/>
          <p:cNvSpPr>
            <a:spLocks noChangeArrowheads="1"/>
          </p:cNvSpPr>
          <p:nvPr/>
        </p:nvSpPr>
        <p:spPr bwMode="auto">
          <a:xfrm>
            <a:off x="0" y="1659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5" name="Rectangle 80"/>
          <p:cNvSpPr>
            <a:spLocks noChangeArrowheads="1"/>
          </p:cNvSpPr>
          <p:nvPr/>
        </p:nvSpPr>
        <p:spPr bwMode="auto">
          <a:xfrm>
            <a:off x="0" y="1757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6" name="Rectangle 81"/>
          <p:cNvSpPr>
            <a:spLocks noChangeArrowheads="1"/>
          </p:cNvSpPr>
          <p:nvPr/>
        </p:nvSpPr>
        <p:spPr bwMode="auto">
          <a:xfrm>
            <a:off x="0" y="1810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7" name="Rectangle 82"/>
          <p:cNvSpPr>
            <a:spLocks noChangeArrowheads="1"/>
          </p:cNvSpPr>
          <p:nvPr/>
        </p:nvSpPr>
        <p:spPr bwMode="auto">
          <a:xfrm>
            <a:off x="0" y="1859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8" name="Rectangle 83"/>
          <p:cNvSpPr>
            <a:spLocks noChangeArrowheads="1"/>
          </p:cNvSpPr>
          <p:nvPr/>
        </p:nvSpPr>
        <p:spPr bwMode="auto">
          <a:xfrm>
            <a:off x="0" y="1964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9" name="Rectangle 84"/>
          <p:cNvSpPr>
            <a:spLocks noChangeArrowheads="1"/>
          </p:cNvSpPr>
          <p:nvPr/>
        </p:nvSpPr>
        <p:spPr bwMode="auto">
          <a:xfrm>
            <a:off x="0" y="2010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0" name="Rectangle 85"/>
          <p:cNvSpPr>
            <a:spLocks noChangeArrowheads="1"/>
          </p:cNvSpPr>
          <p:nvPr/>
        </p:nvSpPr>
        <p:spPr bwMode="auto">
          <a:xfrm>
            <a:off x="0" y="2062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1" name="Rectangle 86"/>
          <p:cNvSpPr>
            <a:spLocks noChangeArrowheads="1"/>
          </p:cNvSpPr>
          <p:nvPr/>
        </p:nvSpPr>
        <p:spPr bwMode="auto">
          <a:xfrm>
            <a:off x="0" y="2107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2" name="Rectangle 87"/>
          <p:cNvSpPr>
            <a:spLocks noChangeArrowheads="1"/>
          </p:cNvSpPr>
          <p:nvPr/>
        </p:nvSpPr>
        <p:spPr bwMode="auto">
          <a:xfrm>
            <a:off x="0" y="2157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3" name="Rectangle 88"/>
          <p:cNvSpPr>
            <a:spLocks noChangeArrowheads="1"/>
          </p:cNvSpPr>
          <p:nvPr/>
        </p:nvSpPr>
        <p:spPr bwMode="auto">
          <a:xfrm>
            <a:off x="0" y="2213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4" name="Rectangle 89"/>
          <p:cNvSpPr>
            <a:spLocks noChangeArrowheads="1"/>
          </p:cNvSpPr>
          <p:nvPr/>
        </p:nvSpPr>
        <p:spPr bwMode="auto">
          <a:xfrm>
            <a:off x="0" y="2363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5" name="Rectangle 90"/>
          <p:cNvSpPr>
            <a:spLocks noChangeArrowheads="1"/>
          </p:cNvSpPr>
          <p:nvPr/>
        </p:nvSpPr>
        <p:spPr bwMode="auto">
          <a:xfrm>
            <a:off x="0" y="2411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ESTEEMED CLIENTS</a:t>
            </a:r>
            <a:endParaRPr lang="en-US" sz="2400" dirty="0">
              <a:solidFill>
                <a:schemeClr val="bg1"/>
              </a:solidFill>
            </a:endParaRPr>
          </a:p>
        </p:txBody>
      </p:sp>
    </p:spTree>
    <p:extLst>
      <p:ext uri="{BB962C8B-B14F-4D97-AF65-F5344CB8AC3E}">
        <p14:creationId xmlns:p14="http://schemas.microsoft.com/office/powerpoint/2010/main" val="205922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4"/>
          <p:cNvSpPr>
            <a:spLocks noChangeArrowheads="1"/>
          </p:cNvSpPr>
          <p:nvPr/>
        </p:nvSpPr>
        <p:spPr bwMode="auto">
          <a:xfrm>
            <a:off x="0" y="837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65"/>
          <p:cNvSpPr>
            <a:spLocks noChangeArrowheads="1"/>
          </p:cNvSpPr>
          <p:nvPr/>
        </p:nvSpPr>
        <p:spPr bwMode="auto">
          <a:xfrm>
            <a:off x="0" y="884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66"/>
          <p:cNvSpPr>
            <a:spLocks noChangeArrowheads="1"/>
          </p:cNvSpPr>
          <p:nvPr/>
        </p:nvSpPr>
        <p:spPr bwMode="auto">
          <a:xfrm>
            <a:off x="0" y="946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67"/>
          <p:cNvSpPr>
            <a:spLocks noChangeArrowheads="1"/>
          </p:cNvSpPr>
          <p:nvPr/>
        </p:nvSpPr>
        <p:spPr bwMode="auto">
          <a:xfrm>
            <a:off x="0" y="995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 name="Rectangle 68"/>
          <p:cNvSpPr>
            <a:spLocks noChangeArrowheads="1"/>
          </p:cNvSpPr>
          <p:nvPr/>
        </p:nvSpPr>
        <p:spPr bwMode="auto">
          <a:xfrm>
            <a:off x="0" y="1036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49" name="Rectangle 69"/>
          <p:cNvSpPr>
            <a:spLocks noChangeArrowheads="1"/>
          </p:cNvSpPr>
          <p:nvPr/>
        </p:nvSpPr>
        <p:spPr bwMode="auto">
          <a:xfrm>
            <a:off x="0" y="1098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70"/>
          <p:cNvSpPr>
            <a:spLocks noChangeArrowheads="1"/>
          </p:cNvSpPr>
          <p:nvPr/>
        </p:nvSpPr>
        <p:spPr bwMode="auto">
          <a:xfrm>
            <a:off x="0" y="1150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71"/>
          <p:cNvSpPr>
            <a:spLocks noChangeArrowheads="1"/>
          </p:cNvSpPr>
          <p:nvPr/>
        </p:nvSpPr>
        <p:spPr bwMode="auto">
          <a:xfrm>
            <a:off x="0" y="1287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72"/>
          <p:cNvSpPr>
            <a:spLocks noChangeArrowheads="1"/>
          </p:cNvSpPr>
          <p:nvPr/>
        </p:nvSpPr>
        <p:spPr bwMode="auto">
          <a:xfrm>
            <a:off x="0" y="1336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73"/>
          <p:cNvSpPr>
            <a:spLocks noChangeArrowheads="1"/>
          </p:cNvSpPr>
          <p:nvPr/>
        </p:nvSpPr>
        <p:spPr bwMode="auto">
          <a:xfrm>
            <a:off x="0" y="1378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4"/>
          <p:cNvSpPr>
            <a:spLocks noChangeArrowheads="1"/>
          </p:cNvSpPr>
          <p:nvPr/>
        </p:nvSpPr>
        <p:spPr bwMode="auto">
          <a:xfrm>
            <a:off x="0" y="1424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75"/>
          <p:cNvSpPr>
            <a:spLocks noChangeArrowheads="1"/>
          </p:cNvSpPr>
          <p:nvPr/>
        </p:nvSpPr>
        <p:spPr bwMode="auto">
          <a:xfrm>
            <a:off x="0" y="1472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8" name="Rectangle 76"/>
          <p:cNvSpPr>
            <a:spLocks noChangeArrowheads="1"/>
          </p:cNvSpPr>
          <p:nvPr/>
        </p:nvSpPr>
        <p:spPr bwMode="auto">
          <a:xfrm>
            <a:off x="0" y="1523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77"/>
          <p:cNvSpPr>
            <a:spLocks noChangeArrowheads="1"/>
          </p:cNvSpPr>
          <p:nvPr/>
        </p:nvSpPr>
        <p:spPr bwMode="auto">
          <a:xfrm>
            <a:off x="0" y="1570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2" name="Rectangle 78"/>
          <p:cNvSpPr>
            <a:spLocks noChangeArrowheads="1"/>
          </p:cNvSpPr>
          <p:nvPr/>
        </p:nvSpPr>
        <p:spPr bwMode="auto">
          <a:xfrm>
            <a:off x="0" y="1616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4" name="Rectangle 79"/>
          <p:cNvSpPr>
            <a:spLocks noChangeArrowheads="1"/>
          </p:cNvSpPr>
          <p:nvPr/>
        </p:nvSpPr>
        <p:spPr bwMode="auto">
          <a:xfrm>
            <a:off x="0" y="1659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5" name="Rectangle 80"/>
          <p:cNvSpPr>
            <a:spLocks noChangeArrowheads="1"/>
          </p:cNvSpPr>
          <p:nvPr/>
        </p:nvSpPr>
        <p:spPr bwMode="auto">
          <a:xfrm>
            <a:off x="0" y="1757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6" name="Rectangle 81"/>
          <p:cNvSpPr>
            <a:spLocks noChangeArrowheads="1"/>
          </p:cNvSpPr>
          <p:nvPr/>
        </p:nvSpPr>
        <p:spPr bwMode="auto">
          <a:xfrm>
            <a:off x="0" y="1810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7" name="Rectangle 82"/>
          <p:cNvSpPr>
            <a:spLocks noChangeArrowheads="1"/>
          </p:cNvSpPr>
          <p:nvPr/>
        </p:nvSpPr>
        <p:spPr bwMode="auto">
          <a:xfrm>
            <a:off x="0" y="1859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8" name="Rectangle 83"/>
          <p:cNvSpPr>
            <a:spLocks noChangeArrowheads="1"/>
          </p:cNvSpPr>
          <p:nvPr/>
        </p:nvSpPr>
        <p:spPr bwMode="auto">
          <a:xfrm>
            <a:off x="0" y="1964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9" name="Rectangle 84"/>
          <p:cNvSpPr>
            <a:spLocks noChangeArrowheads="1"/>
          </p:cNvSpPr>
          <p:nvPr/>
        </p:nvSpPr>
        <p:spPr bwMode="auto">
          <a:xfrm>
            <a:off x="0" y="2010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0" name="Rectangle 85"/>
          <p:cNvSpPr>
            <a:spLocks noChangeArrowheads="1"/>
          </p:cNvSpPr>
          <p:nvPr/>
        </p:nvSpPr>
        <p:spPr bwMode="auto">
          <a:xfrm>
            <a:off x="0" y="2062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1" name="Rectangle 86"/>
          <p:cNvSpPr>
            <a:spLocks noChangeArrowheads="1"/>
          </p:cNvSpPr>
          <p:nvPr/>
        </p:nvSpPr>
        <p:spPr bwMode="auto">
          <a:xfrm>
            <a:off x="0" y="2107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2" name="Rectangle 87"/>
          <p:cNvSpPr>
            <a:spLocks noChangeArrowheads="1"/>
          </p:cNvSpPr>
          <p:nvPr/>
        </p:nvSpPr>
        <p:spPr bwMode="auto">
          <a:xfrm>
            <a:off x="0" y="2157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3" name="Rectangle 88"/>
          <p:cNvSpPr>
            <a:spLocks noChangeArrowheads="1"/>
          </p:cNvSpPr>
          <p:nvPr/>
        </p:nvSpPr>
        <p:spPr bwMode="auto">
          <a:xfrm>
            <a:off x="0" y="2213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4" name="Rectangle 89"/>
          <p:cNvSpPr>
            <a:spLocks noChangeArrowheads="1"/>
          </p:cNvSpPr>
          <p:nvPr/>
        </p:nvSpPr>
        <p:spPr bwMode="auto">
          <a:xfrm>
            <a:off x="0" y="2363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5" name="Rectangle 90"/>
          <p:cNvSpPr>
            <a:spLocks noChangeArrowheads="1"/>
          </p:cNvSpPr>
          <p:nvPr/>
        </p:nvSpPr>
        <p:spPr bwMode="auto">
          <a:xfrm>
            <a:off x="0" y="2411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755577" y="1354673"/>
            <a:ext cx="7632847" cy="2031325"/>
          </a:xfrm>
          <a:prstGeom prst="rect">
            <a:avLst/>
          </a:prstGeom>
          <a:noFill/>
        </p:spPr>
        <p:txBody>
          <a:bodyPr wrap="square" rtlCol="0">
            <a:spAutoFit/>
          </a:bodyPr>
          <a:lstStyle/>
          <a:p>
            <a:pPr algn="ctr"/>
            <a:r>
              <a:rPr lang="en-US" i="1" dirty="0"/>
              <a:t>“Harrish is our go-to person. If it’s not his area of expertise, he will state so. And if it is, he always unfailingly delivers </a:t>
            </a:r>
            <a:r>
              <a:rPr lang="en-US" i="1" dirty="0" err="1"/>
              <a:t>programmes</a:t>
            </a:r>
            <a:r>
              <a:rPr lang="en-US" i="1" dirty="0"/>
              <a:t> which ensure participants walk away with a spring in their step, feeling empowered with the new knowledge and confident in their ability to apply it. </a:t>
            </a:r>
            <a:r>
              <a:rPr lang="en-US" i="1" dirty="0" err="1"/>
              <a:t>Harrish’s</a:t>
            </a:r>
            <a:r>
              <a:rPr lang="en-US" i="1" dirty="0"/>
              <a:t> ability to make difficult concepts simple and relatable, deliver with panache and ensure he handholds participants through a workshop … is what makes his workshops unique and valuable for each Star employee.”</a:t>
            </a:r>
            <a:endParaRPr lang="en-IN" i="1" dirty="0">
              <a:solidFill>
                <a:srgbClr val="002060"/>
              </a:solidFill>
              <a:latin typeface="+mj-lt"/>
            </a:endParaRPr>
          </a:p>
        </p:txBody>
      </p:sp>
      <p:sp>
        <p:nvSpPr>
          <p:cNvPr id="66" name="TextBox 65"/>
          <p:cNvSpPr txBox="1"/>
          <p:nvPr/>
        </p:nvSpPr>
        <p:spPr>
          <a:xfrm>
            <a:off x="755577" y="3434909"/>
            <a:ext cx="7632847" cy="307777"/>
          </a:xfrm>
          <a:prstGeom prst="rect">
            <a:avLst/>
          </a:prstGeom>
          <a:noFill/>
        </p:spPr>
        <p:txBody>
          <a:bodyPr wrap="square" rtlCol="0">
            <a:spAutoFit/>
          </a:bodyPr>
          <a:lstStyle/>
          <a:p>
            <a:pPr algn="ctr"/>
            <a:r>
              <a:rPr lang="sv-SE" sz="1400" b="1" i="1" dirty="0"/>
              <a:t>Kankana Das - Head L&amp;D, Star India</a:t>
            </a:r>
            <a:endParaRPr lang="en-IN" sz="1400" b="1" i="1" dirty="0">
              <a:solidFill>
                <a:srgbClr val="002060"/>
              </a:solidFill>
              <a:latin typeface="+mj-lt"/>
            </a:endParaRPr>
          </a:p>
        </p:txBody>
      </p:sp>
      <p:sp>
        <p:nvSpPr>
          <p:cNvPr id="68" name="TextBox 67"/>
          <p:cNvSpPr txBox="1"/>
          <p:nvPr/>
        </p:nvSpPr>
        <p:spPr>
          <a:xfrm>
            <a:off x="755577" y="4721447"/>
            <a:ext cx="7632847" cy="1200329"/>
          </a:xfrm>
          <a:prstGeom prst="rect">
            <a:avLst/>
          </a:prstGeom>
          <a:noFill/>
        </p:spPr>
        <p:txBody>
          <a:bodyPr wrap="square" rtlCol="0">
            <a:spAutoFit/>
          </a:bodyPr>
          <a:lstStyle/>
          <a:p>
            <a:pPr algn="ctr"/>
            <a:r>
              <a:rPr lang="en-US" i="1" dirty="0"/>
              <a:t>Harrish, your session was really a Fantastic and Genuine effort to make people realize their inner potential and come out of their apprehensions. The session has benefited us to realize the importance of team dynamics and handle change effectively.</a:t>
            </a:r>
            <a:endParaRPr lang="en-IN" i="1" dirty="0">
              <a:solidFill>
                <a:srgbClr val="002060"/>
              </a:solidFill>
              <a:latin typeface="+mj-lt"/>
            </a:endParaRPr>
          </a:p>
        </p:txBody>
      </p:sp>
      <p:cxnSp>
        <p:nvCxnSpPr>
          <p:cNvPr id="69" name="Straight Connector 68"/>
          <p:cNvCxnSpPr/>
          <p:nvPr/>
        </p:nvCxnSpPr>
        <p:spPr>
          <a:xfrm>
            <a:off x="2879812" y="4365104"/>
            <a:ext cx="33843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55577" y="6309320"/>
            <a:ext cx="7632847" cy="307777"/>
          </a:xfrm>
          <a:prstGeom prst="rect">
            <a:avLst/>
          </a:prstGeom>
          <a:noFill/>
        </p:spPr>
        <p:txBody>
          <a:bodyPr wrap="square" rtlCol="0">
            <a:spAutoFit/>
          </a:bodyPr>
          <a:lstStyle/>
          <a:p>
            <a:pPr algn="ctr"/>
            <a:r>
              <a:rPr lang="en-US" sz="1400" b="1" i="1" dirty="0" err="1"/>
              <a:t>Ravindra</a:t>
            </a:r>
            <a:r>
              <a:rPr lang="en-US" sz="1400" b="1" i="1" dirty="0"/>
              <a:t> </a:t>
            </a:r>
            <a:r>
              <a:rPr lang="en-US" sz="1400" b="1" i="1" dirty="0" err="1"/>
              <a:t>Dharkar</a:t>
            </a:r>
            <a:r>
              <a:rPr lang="en-US" sz="1400" b="1" i="1" dirty="0"/>
              <a:t> - Head Learning &amp; Development, Lafarge</a:t>
            </a:r>
            <a:endParaRPr lang="en-IN" sz="1400" b="1" i="1" dirty="0">
              <a:solidFill>
                <a:srgbClr val="002060"/>
              </a:solidFill>
              <a:latin typeface="+mj-lt"/>
            </a:endParaRPr>
          </a:p>
        </p:txBody>
      </p:sp>
      <p:sp>
        <p:nvSpPr>
          <p:cNvPr id="43" name="Rectangle 42"/>
          <p:cNvSpPr/>
          <p:nvPr/>
        </p:nvSpPr>
        <p:spPr>
          <a:xfrm>
            <a:off x="0" y="0"/>
            <a:ext cx="9144000" cy="9807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CLIENT’S TESTIMONIAL</a:t>
            </a:r>
            <a:endParaRPr lang="en-US" sz="2400" dirty="0">
              <a:solidFill>
                <a:schemeClr val="bg1"/>
              </a:solidFill>
            </a:endParaRPr>
          </a:p>
        </p:txBody>
      </p:sp>
      <p:pic>
        <p:nvPicPr>
          <p:cNvPr id="1026" name="Picture 2" descr="image3b0f4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5267" y="2514690"/>
            <a:ext cx="1318733" cy="1318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fr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123582"/>
            <a:ext cx="140970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71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4"/>
          <p:cNvSpPr>
            <a:spLocks noChangeArrowheads="1"/>
          </p:cNvSpPr>
          <p:nvPr/>
        </p:nvSpPr>
        <p:spPr bwMode="auto">
          <a:xfrm>
            <a:off x="0" y="837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65"/>
          <p:cNvSpPr>
            <a:spLocks noChangeArrowheads="1"/>
          </p:cNvSpPr>
          <p:nvPr/>
        </p:nvSpPr>
        <p:spPr bwMode="auto">
          <a:xfrm>
            <a:off x="0" y="884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66"/>
          <p:cNvSpPr>
            <a:spLocks noChangeArrowheads="1"/>
          </p:cNvSpPr>
          <p:nvPr/>
        </p:nvSpPr>
        <p:spPr bwMode="auto">
          <a:xfrm>
            <a:off x="0" y="946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67"/>
          <p:cNvSpPr>
            <a:spLocks noChangeArrowheads="1"/>
          </p:cNvSpPr>
          <p:nvPr/>
        </p:nvSpPr>
        <p:spPr bwMode="auto">
          <a:xfrm>
            <a:off x="0" y="995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 name="Rectangle 68"/>
          <p:cNvSpPr>
            <a:spLocks noChangeArrowheads="1"/>
          </p:cNvSpPr>
          <p:nvPr/>
        </p:nvSpPr>
        <p:spPr bwMode="auto">
          <a:xfrm>
            <a:off x="0" y="1036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49" name="Rectangle 69"/>
          <p:cNvSpPr>
            <a:spLocks noChangeArrowheads="1"/>
          </p:cNvSpPr>
          <p:nvPr/>
        </p:nvSpPr>
        <p:spPr bwMode="auto">
          <a:xfrm>
            <a:off x="0" y="1098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70"/>
          <p:cNvSpPr>
            <a:spLocks noChangeArrowheads="1"/>
          </p:cNvSpPr>
          <p:nvPr/>
        </p:nvSpPr>
        <p:spPr bwMode="auto">
          <a:xfrm>
            <a:off x="0" y="1150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71"/>
          <p:cNvSpPr>
            <a:spLocks noChangeArrowheads="1"/>
          </p:cNvSpPr>
          <p:nvPr/>
        </p:nvSpPr>
        <p:spPr bwMode="auto">
          <a:xfrm>
            <a:off x="0" y="1287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72"/>
          <p:cNvSpPr>
            <a:spLocks noChangeArrowheads="1"/>
          </p:cNvSpPr>
          <p:nvPr/>
        </p:nvSpPr>
        <p:spPr bwMode="auto">
          <a:xfrm>
            <a:off x="0" y="1336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73"/>
          <p:cNvSpPr>
            <a:spLocks noChangeArrowheads="1"/>
          </p:cNvSpPr>
          <p:nvPr/>
        </p:nvSpPr>
        <p:spPr bwMode="auto">
          <a:xfrm>
            <a:off x="0" y="1378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4"/>
          <p:cNvSpPr>
            <a:spLocks noChangeArrowheads="1"/>
          </p:cNvSpPr>
          <p:nvPr/>
        </p:nvSpPr>
        <p:spPr bwMode="auto">
          <a:xfrm>
            <a:off x="0" y="1424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75"/>
          <p:cNvSpPr>
            <a:spLocks noChangeArrowheads="1"/>
          </p:cNvSpPr>
          <p:nvPr/>
        </p:nvSpPr>
        <p:spPr bwMode="auto">
          <a:xfrm>
            <a:off x="0" y="1472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8" name="Rectangle 76"/>
          <p:cNvSpPr>
            <a:spLocks noChangeArrowheads="1"/>
          </p:cNvSpPr>
          <p:nvPr/>
        </p:nvSpPr>
        <p:spPr bwMode="auto">
          <a:xfrm>
            <a:off x="0" y="1523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77"/>
          <p:cNvSpPr>
            <a:spLocks noChangeArrowheads="1"/>
          </p:cNvSpPr>
          <p:nvPr/>
        </p:nvSpPr>
        <p:spPr bwMode="auto">
          <a:xfrm>
            <a:off x="0" y="1570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2" name="Rectangle 78"/>
          <p:cNvSpPr>
            <a:spLocks noChangeArrowheads="1"/>
          </p:cNvSpPr>
          <p:nvPr/>
        </p:nvSpPr>
        <p:spPr bwMode="auto">
          <a:xfrm>
            <a:off x="0" y="1616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4" name="Rectangle 79"/>
          <p:cNvSpPr>
            <a:spLocks noChangeArrowheads="1"/>
          </p:cNvSpPr>
          <p:nvPr/>
        </p:nvSpPr>
        <p:spPr bwMode="auto">
          <a:xfrm>
            <a:off x="0" y="1659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5" name="Rectangle 80"/>
          <p:cNvSpPr>
            <a:spLocks noChangeArrowheads="1"/>
          </p:cNvSpPr>
          <p:nvPr/>
        </p:nvSpPr>
        <p:spPr bwMode="auto">
          <a:xfrm>
            <a:off x="0" y="1757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6" name="Rectangle 81"/>
          <p:cNvSpPr>
            <a:spLocks noChangeArrowheads="1"/>
          </p:cNvSpPr>
          <p:nvPr/>
        </p:nvSpPr>
        <p:spPr bwMode="auto">
          <a:xfrm>
            <a:off x="0" y="1810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7" name="Rectangle 82"/>
          <p:cNvSpPr>
            <a:spLocks noChangeArrowheads="1"/>
          </p:cNvSpPr>
          <p:nvPr/>
        </p:nvSpPr>
        <p:spPr bwMode="auto">
          <a:xfrm>
            <a:off x="0" y="1859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8" name="Rectangle 83"/>
          <p:cNvSpPr>
            <a:spLocks noChangeArrowheads="1"/>
          </p:cNvSpPr>
          <p:nvPr/>
        </p:nvSpPr>
        <p:spPr bwMode="auto">
          <a:xfrm>
            <a:off x="0" y="1964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9" name="Rectangle 84"/>
          <p:cNvSpPr>
            <a:spLocks noChangeArrowheads="1"/>
          </p:cNvSpPr>
          <p:nvPr/>
        </p:nvSpPr>
        <p:spPr bwMode="auto">
          <a:xfrm>
            <a:off x="0" y="2010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0" name="Rectangle 85"/>
          <p:cNvSpPr>
            <a:spLocks noChangeArrowheads="1"/>
          </p:cNvSpPr>
          <p:nvPr/>
        </p:nvSpPr>
        <p:spPr bwMode="auto">
          <a:xfrm>
            <a:off x="0" y="2062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1" name="Rectangle 86"/>
          <p:cNvSpPr>
            <a:spLocks noChangeArrowheads="1"/>
          </p:cNvSpPr>
          <p:nvPr/>
        </p:nvSpPr>
        <p:spPr bwMode="auto">
          <a:xfrm>
            <a:off x="0" y="2107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2" name="Rectangle 87"/>
          <p:cNvSpPr>
            <a:spLocks noChangeArrowheads="1"/>
          </p:cNvSpPr>
          <p:nvPr/>
        </p:nvSpPr>
        <p:spPr bwMode="auto">
          <a:xfrm>
            <a:off x="0" y="2157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3" name="Rectangle 88"/>
          <p:cNvSpPr>
            <a:spLocks noChangeArrowheads="1"/>
          </p:cNvSpPr>
          <p:nvPr/>
        </p:nvSpPr>
        <p:spPr bwMode="auto">
          <a:xfrm>
            <a:off x="0" y="2213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4" name="Rectangle 89"/>
          <p:cNvSpPr>
            <a:spLocks noChangeArrowheads="1"/>
          </p:cNvSpPr>
          <p:nvPr/>
        </p:nvSpPr>
        <p:spPr bwMode="auto">
          <a:xfrm>
            <a:off x="0" y="2363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5" name="Rectangle 90"/>
          <p:cNvSpPr>
            <a:spLocks noChangeArrowheads="1"/>
          </p:cNvSpPr>
          <p:nvPr/>
        </p:nvSpPr>
        <p:spPr bwMode="auto">
          <a:xfrm>
            <a:off x="0" y="2411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755577" y="1340768"/>
            <a:ext cx="7632847" cy="1200329"/>
          </a:xfrm>
          <a:prstGeom prst="rect">
            <a:avLst/>
          </a:prstGeom>
          <a:noFill/>
        </p:spPr>
        <p:txBody>
          <a:bodyPr wrap="square" rtlCol="0">
            <a:spAutoFit/>
          </a:bodyPr>
          <a:lstStyle/>
          <a:p>
            <a:pPr algn="ctr"/>
            <a:r>
              <a:rPr lang="en-US" i="1" dirty="0"/>
              <a:t>Harrish, what is striking is that your session focuses both on individual and organization development and testimonies from the participants many months after the workshop prove the effectiveness of the session in individual development.</a:t>
            </a:r>
            <a:endParaRPr lang="en-IN" i="1" dirty="0">
              <a:solidFill>
                <a:srgbClr val="002060"/>
              </a:solidFill>
              <a:latin typeface="+mj-lt"/>
            </a:endParaRPr>
          </a:p>
        </p:txBody>
      </p:sp>
      <p:sp>
        <p:nvSpPr>
          <p:cNvPr id="66" name="TextBox 65"/>
          <p:cNvSpPr txBox="1"/>
          <p:nvPr/>
        </p:nvSpPr>
        <p:spPr>
          <a:xfrm>
            <a:off x="755577" y="2693531"/>
            <a:ext cx="7632847" cy="307777"/>
          </a:xfrm>
          <a:prstGeom prst="rect">
            <a:avLst/>
          </a:prstGeom>
          <a:noFill/>
        </p:spPr>
        <p:txBody>
          <a:bodyPr wrap="square" rtlCol="0">
            <a:spAutoFit/>
          </a:bodyPr>
          <a:lstStyle/>
          <a:p>
            <a:pPr algn="ctr"/>
            <a:r>
              <a:rPr lang="en-US" sz="1400" b="1" i="1" dirty="0" err="1"/>
              <a:t>Riyaz</a:t>
            </a:r>
            <a:r>
              <a:rPr lang="en-US" sz="1400" b="1" i="1" dirty="0"/>
              <a:t> </a:t>
            </a:r>
            <a:r>
              <a:rPr lang="en-US" sz="1400" b="1" i="1" dirty="0" err="1"/>
              <a:t>Mulla</a:t>
            </a:r>
            <a:r>
              <a:rPr lang="en-US" sz="1400" b="1" i="1" dirty="0"/>
              <a:t> - Location Head, Education Services Group, Tech Mahindra</a:t>
            </a:r>
            <a:endParaRPr lang="en-IN" sz="1400" b="1" i="1" dirty="0">
              <a:solidFill>
                <a:srgbClr val="002060"/>
              </a:solidFill>
              <a:latin typeface="+mj-lt"/>
            </a:endParaRPr>
          </a:p>
        </p:txBody>
      </p:sp>
      <p:sp>
        <p:nvSpPr>
          <p:cNvPr id="68" name="TextBox 67"/>
          <p:cNvSpPr txBox="1"/>
          <p:nvPr/>
        </p:nvSpPr>
        <p:spPr>
          <a:xfrm>
            <a:off x="755577" y="4330261"/>
            <a:ext cx="7632847" cy="1200329"/>
          </a:xfrm>
          <a:prstGeom prst="rect">
            <a:avLst/>
          </a:prstGeom>
          <a:noFill/>
        </p:spPr>
        <p:txBody>
          <a:bodyPr wrap="square" rtlCol="0">
            <a:spAutoFit/>
          </a:bodyPr>
          <a:lstStyle/>
          <a:p>
            <a:pPr algn="ctr"/>
            <a:r>
              <a:rPr lang="en-US" i="1" dirty="0"/>
              <a:t>It was a Fantastic session delivered for Al </a:t>
            </a:r>
            <a:r>
              <a:rPr lang="en-US" i="1" dirty="0" err="1"/>
              <a:t>Batha</a:t>
            </a:r>
            <a:r>
              <a:rPr lang="en-US" i="1" dirty="0"/>
              <a:t>. Harrish is an excellent trainer and people are still going gaga about it. The session was different and a fresh perspective on how we look at things. I am sure more sessions like these will create a shift in our organization.</a:t>
            </a:r>
            <a:endParaRPr lang="en-IN" i="1" dirty="0">
              <a:solidFill>
                <a:srgbClr val="002060"/>
              </a:solidFill>
              <a:latin typeface="+mj-lt"/>
            </a:endParaRPr>
          </a:p>
        </p:txBody>
      </p:sp>
      <p:cxnSp>
        <p:nvCxnSpPr>
          <p:cNvPr id="69" name="Straight Connector 68"/>
          <p:cNvCxnSpPr/>
          <p:nvPr/>
        </p:nvCxnSpPr>
        <p:spPr>
          <a:xfrm>
            <a:off x="2879812" y="3674012"/>
            <a:ext cx="33843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55577" y="5871682"/>
            <a:ext cx="7632847" cy="307777"/>
          </a:xfrm>
          <a:prstGeom prst="rect">
            <a:avLst/>
          </a:prstGeom>
          <a:noFill/>
        </p:spPr>
        <p:txBody>
          <a:bodyPr wrap="square" rtlCol="0">
            <a:spAutoFit/>
          </a:bodyPr>
          <a:lstStyle/>
          <a:p>
            <a:pPr algn="ctr"/>
            <a:r>
              <a:rPr lang="en-US" sz="1400" b="1" i="1" dirty="0" err="1"/>
              <a:t>Sabiha</a:t>
            </a:r>
            <a:r>
              <a:rPr lang="en-US" sz="1400" b="1" i="1" dirty="0"/>
              <a:t> </a:t>
            </a:r>
            <a:r>
              <a:rPr lang="en-US" sz="1400" b="1" i="1" dirty="0" err="1"/>
              <a:t>Kazi</a:t>
            </a:r>
            <a:r>
              <a:rPr lang="en-US" sz="1400" b="1" i="1" dirty="0"/>
              <a:t> - Group Learning and Development Manager, </a:t>
            </a:r>
            <a:r>
              <a:rPr lang="en-US" sz="1400" b="1" i="1" dirty="0" err="1"/>
              <a:t>AlBatha</a:t>
            </a:r>
            <a:r>
              <a:rPr lang="en-US" sz="1400" b="1" i="1" dirty="0"/>
              <a:t> Group</a:t>
            </a:r>
            <a:endParaRPr lang="en-IN" sz="1400" b="1" i="1" dirty="0">
              <a:solidFill>
                <a:srgbClr val="002060"/>
              </a:solidFill>
              <a:latin typeface="+mj-lt"/>
            </a:endParaRPr>
          </a:p>
        </p:txBody>
      </p:sp>
      <p:sp>
        <p:nvSpPr>
          <p:cNvPr id="45" name="Rectangle 44"/>
          <p:cNvSpPr/>
          <p:nvPr/>
        </p:nvSpPr>
        <p:spPr>
          <a:xfrm>
            <a:off x="0" y="0"/>
            <a:ext cx="9144000" cy="9807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CLIENT’S TESTIMONIAL</a:t>
            </a:r>
            <a:endParaRPr lang="en-US" sz="2400" dirty="0">
              <a:solidFill>
                <a:schemeClr val="bg1"/>
              </a:solidFill>
            </a:endParaRPr>
          </a:p>
        </p:txBody>
      </p:sp>
      <p:pic>
        <p:nvPicPr>
          <p:cNvPr id="2" name="Picture 2" descr="techmahin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674" y="2541097"/>
            <a:ext cx="14097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l_bat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699" y="5698545"/>
            <a:ext cx="140970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7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4"/>
          <p:cNvSpPr>
            <a:spLocks noChangeArrowheads="1"/>
          </p:cNvSpPr>
          <p:nvPr/>
        </p:nvSpPr>
        <p:spPr bwMode="auto">
          <a:xfrm>
            <a:off x="0" y="837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65"/>
          <p:cNvSpPr>
            <a:spLocks noChangeArrowheads="1"/>
          </p:cNvSpPr>
          <p:nvPr/>
        </p:nvSpPr>
        <p:spPr bwMode="auto">
          <a:xfrm>
            <a:off x="0" y="884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66"/>
          <p:cNvSpPr>
            <a:spLocks noChangeArrowheads="1"/>
          </p:cNvSpPr>
          <p:nvPr/>
        </p:nvSpPr>
        <p:spPr bwMode="auto">
          <a:xfrm>
            <a:off x="0" y="946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67"/>
          <p:cNvSpPr>
            <a:spLocks noChangeArrowheads="1"/>
          </p:cNvSpPr>
          <p:nvPr/>
        </p:nvSpPr>
        <p:spPr bwMode="auto">
          <a:xfrm>
            <a:off x="0" y="995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 name="Rectangle 68"/>
          <p:cNvSpPr>
            <a:spLocks noChangeArrowheads="1"/>
          </p:cNvSpPr>
          <p:nvPr/>
        </p:nvSpPr>
        <p:spPr bwMode="auto">
          <a:xfrm>
            <a:off x="0" y="1036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49" name="Rectangle 69"/>
          <p:cNvSpPr>
            <a:spLocks noChangeArrowheads="1"/>
          </p:cNvSpPr>
          <p:nvPr/>
        </p:nvSpPr>
        <p:spPr bwMode="auto">
          <a:xfrm>
            <a:off x="0" y="1098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70"/>
          <p:cNvSpPr>
            <a:spLocks noChangeArrowheads="1"/>
          </p:cNvSpPr>
          <p:nvPr/>
        </p:nvSpPr>
        <p:spPr bwMode="auto">
          <a:xfrm>
            <a:off x="0" y="1150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71"/>
          <p:cNvSpPr>
            <a:spLocks noChangeArrowheads="1"/>
          </p:cNvSpPr>
          <p:nvPr/>
        </p:nvSpPr>
        <p:spPr bwMode="auto">
          <a:xfrm>
            <a:off x="0" y="1287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72"/>
          <p:cNvSpPr>
            <a:spLocks noChangeArrowheads="1"/>
          </p:cNvSpPr>
          <p:nvPr/>
        </p:nvSpPr>
        <p:spPr bwMode="auto">
          <a:xfrm>
            <a:off x="0" y="1336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73"/>
          <p:cNvSpPr>
            <a:spLocks noChangeArrowheads="1"/>
          </p:cNvSpPr>
          <p:nvPr/>
        </p:nvSpPr>
        <p:spPr bwMode="auto">
          <a:xfrm>
            <a:off x="0" y="1378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4"/>
          <p:cNvSpPr>
            <a:spLocks noChangeArrowheads="1"/>
          </p:cNvSpPr>
          <p:nvPr/>
        </p:nvSpPr>
        <p:spPr bwMode="auto">
          <a:xfrm>
            <a:off x="0" y="1424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75"/>
          <p:cNvSpPr>
            <a:spLocks noChangeArrowheads="1"/>
          </p:cNvSpPr>
          <p:nvPr/>
        </p:nvSpPr>
        <p:spPr bwMode="auto">
          <a:xfrm>
            <a:off x="0" y="1472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8" name="Rectangle 76"/>
          <p:cNvSpPr>
            <a:spLocks noChangeArrowheads="1"/>
          </p:cNvSpPr>
          <p:nvPr/>
        </p:nvSpPr>
        <p:spPr bwMode="auto">
          <a:xfrm>
            <a:off x="0" y="1523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77"/>
          <p:cNvSpPr>
            <a:spLocks noChangeArrowheads="1"/>
          </p:cNvSpPr>
          <p:nvPr/>
        </p:nvSpPr>
        <p:spPr bwMode="auto">
          <a:xfrm>
            <a:off x="0" y="1570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2" name="Rectangle 78"/>
          <p:cNvSpPr>
            <a:spLocks noChangeArrowheads="1"/>
          </p:cNvSpPr>
          <p:nvPr/>
        </p:nvSpPr>
        <p:spPr bwMode="auto">
          <a:xfrm>
            <a:off x="0" y="1616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4" name="Rectangle 79"/>
          <p:cNvSpPr>
            <a:spLocks noChangeArrowheads="1"/>
          </p:cNvSpPr>
          <p:nvPr/>
        </p:nvSpPr>
        <p:spPr bwMode="auto">
          <a:xfrm>
            <a:off x="0" y="1659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5" name="Rectangle 80"/>
          <p:cNvSpPr>
            <a:spLocks noChangeArrowheads="1"/>
          </p:cNvSpPr>
          <p:nvPr/>
        </p:nvSpPr>
        <p:spPr bwMode="auto">
          <a:xfrm>
            <a:off x="0" y="1757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6" name="Rectangle 81"/>
          <p:cNvSpPr>
            <a:spLocks noChangeArrowheads="1"/>
          </p:cNvSpPr>
          <p:nvPr/>
        </p:nvSpPr>
        <p:spPr bwMode="auto">
          <a:xfrm>
            <a:off x="0" y="1810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7" name="Rectangle 82"/>
          <p:cNvSpPr>
            <a:spLocks noChangeArrowheads="1"/>
          </p:cNvSpPr>
          <p:nvPr/>
        </p:nvSpPr>
        <p:spPr bwMode="auto">
          <a:xfrm>
            <a:off x="0" y="1859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8" name="Rectangle 83"/>
          <p:cNvSpPr>
            <a:spLocks noChangeArrowheads="1"/>
          </p:cNvSpPr>
          <p:nvPr/>
        </p:nvSpPr>
        <p:spPr bwMode="auto">
          <a:xfrm>
            <a:off x="0" y="1964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9" name="Rectangle 84"/>
          <p:cNvSpPr>
            <a:spLocks noChangeArrowheads="1"/>
          </p:cNvSpPr>
          <p:nvPr/>
        </p:nvSpPr>
        <p:spPr bwMode="auto">
          <a:xfrm>
            <a:off x="0" y="2010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0" name="Rectangle 85"/>
          <p:cNvSpPr>
            <a:spLocks noChangeArrowheads="1"/>
          </p:cNvSpPr>
          <p:nvPr/>
        </p:nvSpPr>
        <p:spPr bwMode="auto">
          <a:xfrm>
            <a:off x="0" y="2062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1" name="Rectangle 86"/>
          <p:cNvSpPr>
            <a:spLocks noChangeArrowheads="1"/>
          </p:cNvSpPr>
          <p:nvPr/>
        </p:nvSpPr>
        <p:spPr bwMode="auto">
          <a:xfrm>
            <a:off x="0" y="2107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2" name="Rectangle 87"/>
          <p:cNvSpPr>
            <a:spLocks noChangeArrowheads="1"/>
          </p:cNvSpPr>
          <p:nvPr/>
        </p:nvSpPr>
        <p:spPr bwMode="auto">
          <a:xfrm>
            <a:off x="0" y="2157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3" name="Rectangle 88"/>
          <p:cNvSpPr>
            <a:spLocks noChangeArrowheads="1"/>
          </p:cNvSpPr>
          <p:nvPr/>
        </p:nvSpPr>
        <p:spPr bwMode="auto">
          <a:xfrm>
            <a:off x="0" y="2213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4" name="Rectangle 89"/>
          <p:cNvSpPr>
            <a:spLocks noChangeArrowheads="1"/>
          </p:cNvSpPr>
          <p:nvPr/>
        </p:nvSpPr>
        <p:spPr bwMode="auto">
          <a:xfrm>
            <a:off x="0" y="2363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5" name="Rectangle 90"/>
          <p:cNvSpPr>
            <a:spLocks noChangeArrowheads="1"/>
          </p:cNvSpPr>
          <p:nvPr/>
        </p:nvSpPr>
        <p:spPr bwMode="auto">
          <a:xfrm>
            <a:off x="0" y="2411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812284" y="1420415"/>
            <a:ext cx="7632847" cy="646331"/>
          </a:xfrm>
          <a:prstGeom prst="rect">
            <a:avLst/>
          </a:prstGeom>
          <a:noFill/>
        </p:spPr>
        <p:txBody>
          <a:bodyPr wrap="square" rtlCol="0">
            <a:spAutoFit/>
          </a:bodyPr>
          <a:lstStyle/>
          <a:p>
            <a:pPr algn="ctr"/>
            <a:r>
              <a:rPr lang="en-US" i="1" dirty="0"/>
              <a:t>One of the most Awesome program I have ever been through. It was Fantastic in terms of Energizing and Motivating and makes you believe that ‘You can WIN’</a:t>
            </a:r>
            <a:endParaRPr lang="en-IN" i="1" dirty="0">
              <a:solidFill>
                <a:srgbClr val="002060"/>
              </a:solidFill>
              <a:latin typeface="+mj-lt"/>
            </a:endParaRPr>
          </a:p>
        </p:txBody>
      </p:sp>
      <p:cxnSp>
        <p:nvCxnSpPr>
          <p:cNvPr id="65" name="Straight Connector 64"/>
          <p:cNvCxnSpPr/>
          <p:nvPr/>
        </p:nvCxnSpPr>
        <p:spPr>
          <a:xfrm>
            <a:off x="2879812" y="3212976"/>
            <a:ext cx="33843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55577" y="2204864"/>
            <a:ext cx="7632847" cy="307777"/>
          </a:xfrm>
          <a:prstGeom prst="rect">
            <a:avLst/>
          </a:prstGeom>
          <a:noFill/>
        </p:spPr>
        <p:txBody>
          <a:bodyPr wrap="square" rtlCol="0">
            <a:spAutoFit/>
          </a:bodyPr>
          <a:lstStyle/>
          <a:p>
            <a:pPr algn="ctr"/>
            <a:r>
              <a:rPr lang="en-US" sz="1400" b="1" i="1" dirty="0" err="1"/>
              <a:t>V.S.Raj</a:t>
            </a:r>
            <a:r>
              <a:rPr lang="en-US" sz="1400" b="1" i="1" dirty="0"/>
              <a:t> - Sr. VP &amp; Head </a:t>
            </a:r>
            <a:r>
              <a:rPr lang="en-US" sz="1400" b="1" i="1" dirty="0" err="1"/>
              <a:t>BnFS</a:t>
            </a:r>
            <a:r>
              <a:rPr lang="en-US" sz="1400" b="1" i="1" dirty="0"/>
              <a:t>, SYNTEL</a:t>
            </a:r>
            <a:endParaRPr lang="en-IN" sz="1400" b="1" i="1" dirty="0">
              <a:solidFill>
                <a:srgbClr val="002060"/>
              </a:solidFill>
              <a:latin typeface="+mj-lt"/>
            </a:endParaRPr>
          </a:p>
        </p:txBody>
      </p:sp>
      <p:sp>
        <p:nvSpPr>
          <p:cNvPr id="68" name="TextBox 67"/>
          <p:cNvSpPr txBox="1"/>
          <p:nvPr/>
        </p:nvSpPr>
        <p:spPr>
          <a:xfrm>
            <a:off x="755577" y="4005064"/>
            <a:ext cx="7632847" cy="1477328"/>
          </a:xfrm>
          <a:prstGeom prst="rect">
            <a:avLst/>
          </a:prstGeom>
          <a:noFill/>
        </p:spPr>
        <p:txBody>
          <a:bodyPr wrap="square" rtlCol="0">
            <a:spAutoFit/>
          </a:bodyPr>
          <a:lstStyle/>
          <a:p>
            <a:pPr algn="ctr"/>
            <a:r>
              <a:rPr lang="en-US" i="1" dirty="0"/>
              <a:t>“Dear Harrish, Thanks for conducting a wonderful workshop. The energy level was great and the whole team was raving about this session. I think your workshop has contributed to making this offsite an unforgettable one for all of us. We look forward to working with you on future interventions as well. Thanks a lot”</a:t>
            </a:r>
            <a:endParaRPr lang="en-IN" i="1" dirty="0">
              <a:solidFill>
                <a:srgbClr val="002060"/>
              </a:solidFill>
              <a:latin typeface="+mj-lt"/>
            </a:endParaRPr>
          </a:p>
        </p:txBody>
      </p:sp>
      <p:sp>
        <p:nvSpPr>
          <p:cNvPr id="71" name="TextBox 70"/>
          <p:cNvSpPr txBox="1"/>
          <p:nvPr/>
        </p:nvSpPr>
        <p:spPr>
          <a:xfrm>
            <a:off x="755577" y="5707921"/>
            <a:ext cx="7632847" cy="307777"/>
          </a:xfrm>
          <a:prstGeom prst="rect">
            <a:avLst/>
          </a:prstGeom>
          <a:noFill/>
        </p:spPr>
        <p:txBody>
          <a:bodyPr wrap="square" rtlCol="0">
            <a:spAutoFit/>
          </a:bodyPr>
          <a:lstStyle/>
          <a:p>
            <a:pPr algn="ctr"/>
            <a:r>
              <a:rPr lang="en-US" sz="1400" b="1" i="1" dirty="0" err="1"/>
              <a:t>Sriram</a:t>
            </a:r>
            <a:r>
              <a:rPr lang="en-US" sz="1400" b="1" i="1" dirty="0"/>
              <a:t> SR - Head - Human capital, </a:t>
            </a:r>
            <a:r>
              <a:rPr lang="en-US" sz="1400" b="1" i="1" dirty="0" err="1"/>
              <a:t>D.E.Shaw</a:t>
            </a:r>
            <a:r>
              <a:rPr lang="en-US" sz="1400" b="1" i="1" dirty="0"/>
              <a:t> India Software </a:t>
            </a:r>
            <a:r>
              <a:rPr lang="en-US" sz="1400" b="1" i="1" dirty="0" err="1"/>
              <a:t>Pvt</a:t>
            </a:r>
            <a:r>
              <a:rPr lang="en-US" sz="1400" b="1" i="1" dirty="0"/>
              <a:t> Ltd</a:t>
            </a:r>
            <a:endParaRPr lang="en-IN" sz="1400" b="1" i="1" dirty="0">
              <a:solidFill>
                <a:srgbClr val="002060"/>
              </a:solidFill>
              <a:latin typeface="+mj-lt"/>
            </a:endParaRPr>
          </a:p>
        </p:txBody>
      </p:sp>
      <p:sp>
        <p:nvSpPr>
          <p:cNvPr id="43" name="Rectangle 42"/>
          <p:cNvSpPr/>
          <p:nvPr/>
        </p:nvSpPr>
        <p:spPr>
          <a:xfrm>
            <a:off x="0" y="0"/>
            <a:ext cx="9144000" cy="9807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CLIENT’S TESTIMONIAL</a:t>
            </a:r>
            <a:endParaRPr lang="en-US" sz="2400" dirty="0">
              <a:solidFill>
                <a:schemeClr val="bg1"/>
              </a:solidFill>
            </a:endParaRPr>
          </a:p>
        </p:txBody>
      </p:sp>
      <p:pic>
        <p:nvPicPr>
          <p:cNvPr id="3074" name="Picture 2" descr="syn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668" y="2204864"/>
            <a:ext cx="1912828" cy="5040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l_sh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524862"/>
            <a:ext cx="1553716" cy="40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61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4"/>
          <p:cNvSpPr>
            <a:spLocks noChangeArrowheads="1"/>
          </p:cNvSpPr>
          <p:nvPr/>
        </p:nvSpPr>
        <p:spPr bwMode="auto">
          <a:xfrm>
            <a:off x="0" y="8372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65"/>
          <p:cNvSpPr>
            <a:spLocks noChangeArrowheads="1"/>
          </p:cNvSpPr>
          <p:nvPr/>
        </p:nvSpPr>
        <p:spPr bwMode="auto">
          <a:xfrm>
            <a:off x="0" y="884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Rectangle 66"/>
          <p:cNvSpPr>
            <a:spLocks noChangeArrowheads="1"/>
          </p:cNvSpPr>
          <p:nvPr/>
        </p:nvSpPr>
        <p:spPr bwMode="auto">
          <a:xfrm>
            <a:off x="0" y="946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67"/>
          <p:cNvSpPr>
            <a:spLocks noChangeArrowheads="1"/>
          </p:cNvSpPr>
          <p:nvPr/>
        </p:nvSpPr>
        <p:spPr bwMode="auto">
          <a:xfrm>
            <a:off x="0" y="995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 name="Rectangle 68"/>
          <p:cNvSpPr>
            <a:spLocks noChangeArrowheads="1"/>
          </p:cNvSpPr>
          <p:nvPr/>
        </p:nvSpPr>
        <p:spPr bwMode="auto">
          <a:xfrm>
            <a:off x="0" y="1036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49" name="Rectangle 69"/>
          <p:cNvSpPr>
            <a:spLocks noChangeArrowheads="1"/>
          </p:cNvSpPr>
          <p:nvPr/>
        </p:nvSpPr>
        <p:spPr bwMode="auto">
          <a:xfrm>
            <a:off x="0" y="1098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70"/>
          <p:cNvSpPr>
            <a:spLocks noChangeArrowheads="1"/>
          </p:cNvSpPr>
          <p:nvPr/>
        </p:nvSpPr>
        <p:spPr bwMode="auto">
          <a:xfrm>
            <a:off x="0" y="1150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71"/>
          <p:cNvSpPr>
            <a:spLocks noChangeArrowheads="1"/>
          </p:cNvSpPr>
          <p:nvPr/>
        </p:nvSpPr>
        <p:spPr bwMode="auto">
          <a:xfrm>
            <a:off x="0" y="1287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72"/>
          <p:cNvSpPr>
            <a:spLocks noChangeArrowheads="1"/>
          </p:cNvSpPr>
          <p:nvPr/>
        </p:nvSpPr>
        <p:spPr bwMode="auto">
          <a:xfrm>
            <a:off x="0" y="1336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73"/>
          <p:cNvSpPr>
            <a:spLocks noChangeArrowheads="1"/>
          </p:cNvSpPr>
          <p:nvPr/>
        </p:nvSpPr>
        <p:spPr bwMode="auto">
          <a:xfrm>
            <a:off x="0" y="1378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4"/>
          <p:cNvSpPr>
            <a:spLocks noChangeArrowheads="1"/>
          </p:cNvSpPr>
          <p:nvPr/>
        </p:nvSpPr>
        <p:spPr bwMode="auto">
          <a:xfrm>
            <a:off x="0" y="1424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75"/>
          <p:cNvSpPr>
            <a:spLocks noChangeArrowheads="1"/>
          </p:cNvSpPr>
          <p:nvPr/>
        </p:nvSpPr>
        <p:spPr bwMode="auto">
          <a:xfrm>
            <a:off x="0" y="1472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8" name="Rectangle 76"/>
          <p:cNvSpPr>
            <a:spLocks noChangeArrowheads="1"/>
          </p:cNvSpPr>
          <p:nvPr/>
        </p:nvSpPr>
        <p:spPr bwMode="auto">
          <a:xfrm>
            <a:off x="0" y="15230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77"/>
          <p:cNvSpPr>
            <a:spLocks noChangeArrowheads="1"/>
          </p:cNvSpPr>
          <p:nvPr/>
        </p:nvSpPr>
        <p:spPr bwMode="auto">
          <a:xfrm>
            <a:off x="0" y="15706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2" name="Rectangle 78"/>
          <p:cNvSpPr>
            <a:spLocks noChangeArrowheads="1"/>
          </p:cNvSpPr>
          <p:nvPr/>
        </p:nvSpPr>
        <p:spPr bwMode="auto">
          <a:xfrm>
            <a:off x="0" y="16163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4" name="Rectangle 79"/>
          <p:cNvSpPr>
            <a:spLocks noChangeArrowheads="1"/>
          </p:cNvSpPr>
          <p:nvPr/>
        </p:nvSpPr>
        <p:spPr bwMode="auto">
          <a:xfrm>
            <a:off x="0" y="1659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5" name="Rectangle 80"/>
          <p:cNvSpPr>
            <a:spLocks noChangeArrowheads="1"/>
          </p:cNvSpPr>
          <p:nvPr/>
        </p:nvSpPr>
        <p:spPr bwMode="auto">
          <a:xfrm>
            <a:off x="0" y="1757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6" name="Rectangle 81"/>
          <p:cNvSpPr>
            <a:spLocks noChangeArrowheads="1"/>
          </p:cNvSpPr>
          <p:nvPr/>
        </p:nvSpPr>
        <p:spPr bwMode="auto">
          <a:xfrm>
            <a:off x="0" y="1810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7" name="Rectangle 82"/>
          <p:cNvSpPr>
            <a:spLocks noChangeArrowheads="1"/>
          </p:cNvSpPr>
          <p:nvPr/>
        </p:nvSpPr>
        <p:spPr bwMode="auto">
          <a:xfrm>
            <a:off x="0" y="1859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8" name="Rectangle 83"/>
          <p:cNvSpPr>
            <a:spLocks noChangeArrowheads="1"/>
          </p:cNvSpPr>
          <p:nvPr/>
        </p:nvSpPr>
        <p:spPr bwMode="auto">
          <a:xfrm>
            <a:off x="0" y="19640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9" name="Rectangle 84"/>
          <p:cNvSpPr>
            <a:spLocks noChangeArrowheads="1"/>
          </p:cNvSpPr>
          <p:nvPr/>
        </p:nvSpPr>
        <p:spPr bwMode="auto">
          <a:xfrm>
            <a:off x="0" y="2010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0" name="Rectangle 85"/>
          <p:cNvSpPr>
            <a:spLocks noChangeArrowheads="1"/>
          </p:cNvSpPr>
          <p:nvPr/>
        </p:nvSpPr>
        <p:spPr bwMode="auto">
          <a:xfrm>
            <a:off x="0" y="2062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1" name="Rectangle 86"/>
          <p:cNvSpPr>
            <a:spLocks noChangeArrowheads="1"/>
          </p:cNvSpPr>
          <p:nvPr/>
        </p:nvSpPr>
        <p:spPr bwMode="auto">
          <a:xfrm>
            <a:off x="0" y="2107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2" name="Rectangle 87"/>
          <p:cNvSpPr>
            <a:spLocks noChangeArrowheads="1"/>
          </p:cNvSpPr>
          <p:nvPr/>
        </p:nvSpPr>
        <p:spPr bwMode="auto">
          <a:xfrm>
            <a:off x="0" y="2157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3" name="Rectangle 88"/>
          <p:cNvSpPr>
            <a:spLocks noChangeArrowheads="1"/>
          </p:cNvSpPr>
          <p:nvPr/>
        </p:nvSpPr>
        <p:spPr bwMode="auto">
          <a:xfrm>
            <a:off x="0" y="2213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4" name="Rectangle 89"/>
          <p:cNvSpPr>
            <a:spLocks noChangeArrowheads="1"/>
          </p:cNvSpPr>
          <p:nvPr/>
        </p:nvSpPr>
        <p:spPr bwMode="auto">
          <a:xfrm>
            <a:off x="0" y="2363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75" name="Rectangle 90"/>
          <p:cNvSpPr>
            <a:spLocks noChangeArrowheads="1"/>
          </p:cNvSpPr>
          <p:nvPr/>
        </p:nvSpPr>
        <p:spPr bwMode="auto">
          <a:xfrm>
            <a:off x="0" y="2411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Box 62"/>
          <p:cNvSpPr txBox="1"/>
          <p:nvPr/>
        </p:nvSpPr>
        <p:spPr>
          <a:xfrm>
            <a:off x="755577" y="1700807"/>
            <a:ext cx="7632847" cy="646331"/>
          </a:xfrm>
          <a:prstGeom prst="rect">
            <a:avLst/>
          </a:prstGeom>
          <a:noFill/>
        </p:spPr>
        <p:txBody>
          <a:bodyPr wrap="square" rtlCol="0">
            <a:spAutoFit/>
          </a:bodyPr>
          <a:lstStyle/>
          <a:p>
            <a:pPr algn="ctr"/>
            <a:r>
              <a:rPr lang="en-US" i="1" dirty="0"/>
              <a:t>“</a:t>
            </a:r>
            <a:r>
              <a:rPr lang="en-US" i="1" dirty="0" err="1"/>
              <a:t>Harrish’s</a:t>
            </a:r>
            <a:r>
              <a:rPr lang="en-US" i="1" dirty="0"/>
              <a:t> session was one of the best sessions that I have attended in the area of setting goals, managing performance and relationships with team members.”</a:t>
            </a:r>
            <a:endParaRPr lang="en-IN" i="1" dirty="0">
              <a:solidFill>
                <a:srgbClr val="002060"/>
              </a:solidFill>
              <a:latin typeface="+mj-lt"/>
            </a:endParaRPr>
          </a:p>
        </p:txBody>
      </p:sp>
      <p:cxnSp>
        <p:nvCxnSpPr>
          <p:cNvPr id="65" name="Straight Connector 64"/>
          <p:cNvCxnSpPr/>
          <p:nvPr/>
        </p:nvCxnSpPr>
        <p:spPr>
          <a:xfrm>
            <a:off x="2879812" y="3429000"/>
            <a:ext cx="338437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55577" y="2352951"/>
            <a:ext cx="7632847" cy="307777"/>
          </a:xfrm>
          <a:prstGeom prst="rect">
            <a:avLst/>
          </a:prstGeom>
          <a:noFill/>
        </p:spPr>
        <p:txBody>
          <a:bodyPr wrap="square" rtlCol="0">
            <a:spAutoFit/>
          </a:bodyPr>
          <a:lstStyle/>
          <a:p>
            <a:pPr algn="ctr"/>
            <a:r>
              <a:rPr lang="en-US" sz="1400" b="1" i="1" dirty="0"/>
              <a:t>Head – Operations &amp; Commercial Operations Head, Star India</a:t>
            </a:r>
            <a:endParaRPr lang="en-IN" sz="1400" b="1" i="1" dirty="0">
              <a:solidFill>
                <a:srgbClr val="002060"/>
              </a:solidFill>
              <a:latin typeface="+mj-lt"/>
            </a:endParaRPr>
          </a:p>
        </p:txBody>
      </p:sp>
      <p:sp>
        <p:nvSpPr>
          <p:cNvPr id="68" name="TextBox 67"/>
          <p:cNvSpPr txBox="1"/>
          <p:nvPr/>
        </p:nvSpPr>
        <p:spPr>
          <a:xfrm>
            <a:off x="755577" y="3892797"/>
            <a:ext cx="7632847" cy="1477328"/>
          </a:xfrm>
          <a:prstGeom prst="rect">
            <a:avLst/>
          </a:prstGeom>
          <a:noFill/>
        </p:spPr>
        <p:txBody>
          <a:bodyPr wrap="square" rtlCol="0">
            <a:spAutoFit/>
          </a:bodyPr>
          <a:lstStyle/>
          <a:p>
            <a:pPr algn="ctr"/>
            <a:r>
              <a:rPr lang="en-US" i="1" dirty="0"/>
              <a:t>“I have organized and attended motivational programs before but the kind of response this one created is simply awesome. Harrish, everyone is impressed with your genuineness, approachability &amp; one to one connectivity. I attended this the second time but never got bored or felt that its repetitive or old wine in new bottle. That is something very difficult to achieve for a motivational trainer” </a:t>
            </a:r>
            <a:endParaRPr lang="en-IN" i="1" dirty="0">
              <a:solidFill>
                <a:srgbClr val="002060"/>
              </a:solidFill>
              <a:latin typeface="+mj-lt"/>
            </a:endParaRPr>
          </a:p>
        </p:txBody>
      </p:sp>
      <p:sp>
        <p:nvSpPr>
          <p:cNvPr id="71" name="TextBox 70"/>
          <p:cNvSpPr txBox="1"/>
          <p:nvPr/>
        </p:nvSpPr>
        <p:spPr>
          <a:xfrm>
            <a:off x="755577" y="5531561"/>
            <a:ext cx="7632847" cy="307777"/>
          </a:xfrm>
          <a:prstGeom prst="rect">
            <a:avLst/>
          </a:prstGeom>
          <a:noFill/>
        </p:spPr>
        <p:txBody>
          <a:bodyPr wrap="square" rtlCol="0">
            <a:spAutoFit/>
          </a:bodyPr>
          <a:lstStyle/>
          <a:p>
            <a:pPr algn="ctr"/>
            <a:r>
              <a:rPr lang="en-US" sz="1400" b="1" i="1" dirty="0" err="1"/>
              <a:t>Shilpa</a:t>
            </a:r>
            <a:r>
              <a:rPr lang="en-US" sz="1400" b="1" i="1" dirty="0"/>
              <a:t> Desai, Specialist HR IDBI Trusteeship Services Ltd.</a:t>
            </a:r>
            <a:endParaRPr lang="en-IN" sz="1400" b="1" i="1" dirty="0">
              <a:solidFill>
                <a:srgbClr val="002060"/>
              </a:solidFill>
              <a:latin typeface="+mj-lt"/>
            </a:endParaRPr>
          </a:p>
        </p:txBody>
      </p:sp>
      <p:pic>
        <p:nvPicPr>
          <p:cNvPr id="44" name="Picture 32" descr="Description: http://harrishsairaman.com/images/clients/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3185" y="5340721"/>
            <a:ext cx="1526653" cy="689456"/>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0" y="0"/>
            <a:ext cx="9144000" cy="9807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CLIENT’S TESTIMONIAL</a:t>
            </a:r>
            <a:endParaRPr lang="en-US" sz="2400" dirty="0">
              <a:solidFill>
                <a:schemeClr val="bg1"/>
              </a:solidFill>
            </a:endParaRPr>
          </a:p>
        </p:txBody>
      </p:sp>
      <p:pic>
        <p:nvPicPr>
          <p:cNvPr id="4098" name="Picture 2" descr="image3b0f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511" y="1904227"/>
            <a:ext cx="1006029" cy="100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0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916832"/>
            <a:ext cx="914400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93976" y="548680"/>
            <a:ext cx="4356065" cy="338554"/>
          </a:xfrm>
          <a:prstGeom prst="rect">
            <a:avLst/>
          </a:prstGeom>
          <a:noFill/>
        </p:spPr>
        <p:txBody>
          <a:bodyPr wrap="none" rtlCol="0">
            <a:spAutoFit/>
          </a:bodyPr>
          <a:lstStyle/>
          <a:p>
            <a:pPr algn="ctr"/>
            <a:r>
              <a:rPr lang="en-US" sz="1600" b="1" dirty="0">
                <a:solidFill>
                  <a:schemeClr val="bg1"/>
                </a:solidFill>
                <a:latin typeface="Gadugi" pitchFamily="34" charset="0"/>
              </a:rPr>
              <a:t>Thank You for your time and consideration.</a:t>
            </a:r>
            <a:endParaRPr lang="en-US" sz="800" b="1" dirty="0">
              <a:solidFill>
                <a:schemeClr val="bg1"/>
              </a:solidFill>
              <a:latin typeface="Gadugi" pitchFamily="34" charset="0"/>
            </a:endParaRPr>
          </a:p>
        </p:txBody>
      </p:sp>
      <p:sp>
        <p:nvSpPr>
          <p:cNvPr id="11" name="TextBox 10"/>
          <p:cNvSpPr txBox="1"/>
          <p:nvPr/>
        </p:nvSpPr>
        <p:spPr>
          <a:xfrm>
            <a:off x="1187635" y="5157192"/>
            <a:ext cx="6768752" cy="1485022"/>
          </a:xfrm>
          <a:prstGeom prst="rect">
            <a:avLst/>
          </a:prstGeom>
          <a:noFill/>
        </p:spPr>
        <p:txBody>
          <a:bodyPr wrap="square" rtlCol="0">
            <a:spAutoFit/>
          </a:bodyPr>
          <a:lstStyle/>
          <a:p>
            <a:pPr algn="ctr"/>
            <a:r>
              <a:rPr lang="en-IN" sz="1600" b="1" dirty="0">
                <a:solidFill>
                  <a:schemeClr val="bg1"/>
                </a:solidFill>
                <a:latin typeface="+mj-lt"/>
              </a:rPr>
              <a:t>OFFICIAL ADDRESS</a:t>
            </a:r>
          </a:p>
          <a:p>
            <a:pPr algn="ctr"/>
            <a:r>
              <a:rPr lang="en-IN" sz="1600" dirty="0">
                <a:solidFill>
                  <a:schemeClr val="bg1"/>
                </a:solidFill>
                <a:latin typeface="+mj-lt"/>
              </a:rPr>
              <a:t>1401, </a:t>
            </a:r>
            <a:r>
              <a:rPr lang="en-IN" sz="1600" dirty="0" err="1">
                <a:solidFill>
                  <a:schemeClr val="bg1"/>
                </a:solidFill>
                <a:latin typeface="+mj-lt"/>
              </a:rPr>
              <a:t>Mita</a:t>
            </a:r>
            <a:r>
              <a:rPr lang="en-IN" sz="1600" dirty="0">
                <a:solidFill>
                  <a:schemeClr val="bg1"/>
                </a:solidFill>
                <a:latin typeface="+mj-lt"/>
              </a:rPr>
              <a:t> Heights, Plot 51B, </a:t>
            </a:r>
            <a:r>
              <a:rPr lang="en-IN" sz="1600" dirty="0" err="1">
                <a:solidFill>
                  <a:schemeClr val="bg1"/>
                </a:solidFill>
                <a:latin typeface="+mj-lt"/>
              </a:rPr>
              <a:t>Kharghar</a:t>
            </a:r>
            <a:r>
              <a:rPr lang="en-IN" sz="1600" dirty="0">
                <a:solidFill>
                  <a:schemeClr val="bg1"/>
                </a:solidFill>
                <a:latin typeface="+mj-lt"/>
              </a:rPr>
              <a:t>, Sector 20, </a:t>
            </a:r>
            <a:r>
              <a:rPr lang="en-IN" sz="1600" dirty="0" err="1">
                <a:solidFill>
                  <a:schemeClr val="bg1"/>
                </a:solidFill>
                <a:latin typeface="+mj-lt"/>
              </a:rPr>
              <a:t>Navi</a:t>
            </a:r>
            <a:r>
              <a:rPr lang="en-IN" sz="1600" dirty="0">
                <a:solidFill>
                  <a:schemeClr val="bg1"/>
                </a:solidFill>
                <a:latin typeface="+mj-lt"/>
              </a:rPr>
              <a:t> Mumbai - 410210. </a:t>
            </a:r>
          </a:p>
          <a:p>
            <a:pPr algn="ctr"/>
            <a:r>
              <a:rPr lang="en-IN" sz="1600" dirty="0">
                <a:solidFill>
                  <a:schemeClr val="bg1"/>
                </a:solidFill>
                <a:latin typeface="+mj-lt"/>
              </a:rPr>
              <a:t>M: +91-9820342769  /   +91-9820683763</a:t>
            </a:r>
          </a:p>
          <a:p>
            <a:pPr algn="ctr"/>
            <a:r>
              <a:rPr lang="en-IN" sz="1600" dirty="0">
                <a:solidFill>
                  <a:schemeClr val="bg1"/>
                </a:solidFill>
                <a:latin typeface="+mj-lt"/>
              </a:rPr>
              <a:t>www.thenextdimension.org    |   info@thenextdimension.org  www.harrishsairaman.com</a:t>
            </a:r>
          </a:p>
          <a:p>
            <a:pPr algn="ctr"/>
            <a:endParaRPr lang="en-US" sz="1050" dirty="0">
              <a:solidFill>
                <a:schemeClr val="bg1"/>
              </a:solidFill>
              <a:latin typeface="+mj-l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573" t="25719" r="9497" b="25963"/>
          <a:stretch/>
        </p:blipFill>
        <p:spPr>
          <a:xfrm>
            <a:off x="4283968" y="2742783"/>
            <a:ext cx="4063364" cy="72436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538" t="23722" r="17577" b="23228"/>
          <a:stretch/>
        </p:blipFill>
        <p:spPr>
          <a:xfrm>
            <a:off x="611560" y="2276872"/>
            <a:ext cx="2421159" cy="1400582"/>
          </a:xfrm>
          <a:prstGeom prst="rect">
            <a:avLst/>
          </a:prstGeom>
        </p:spPr>
      </p:pic>
    </p:spTree>
    <p:extLst>
      <p:ext uri="{BB962C8B-B14F-4D97-AF65-F5344CB8AC3E}">
        <p14:creationId xmlns:p14="http://schemas.microsoft.com/office/powerpoint/2010/main" val="125219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s://scontent-mrs1-1.xx.fbcdn.net/hphotos-xfa1/v/t1.0-9/420757_10200939176422917_1046511509_n.jpg?oh=f9552a95350dd10f396c518dac10b2fd&amp;oe=57A46E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9144000" cy="604867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10462" y="0"/>
            <a:ext cx="9132292" cy="6021288"/>
          </a:xfrm>
          <a:prstGeom prst="rect">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2" y="437271"/>
            <a:ext cx="2952328" cy="461665"/>
          </a:xfrm>
          <a:prstGeom prst="rect">
            <a:avLst/>
          </a:prstGeom>
          <a:noFill/>
        </p:spPr>
        <p:txBody>
          <a:bodyPr wrap="square" rtlCol="0">
            <a:spAutoFit/>
          </a:bodyPr>
          <a:lstStyle/>
          <a:p>
            <a:r>
              <a:rPr lang="en-IN" sz="2400" dirty="0">
                <a:solidFill>
                  <a:schemeClr val="bg1"/>
                </a:solidFill>
              </a:rPr>
              <a:t>TABLE OF CONTENTS</a:t>
            </a:r>
            <a:endParaRPr lang="en-US" sz="2400" dirty="0">
              <a:solidFill>
                <a:schemeClr val="bg1"/>
              </a:solidFill>
            </a:endParaRPr>
          </a:p>
        </p:txBody>
      </p:sp>
      <p:sp>
        <p:nvSpPr>
          <p:cNvPr id="23" name="TextBox 22"/>
          <p:cNvSpPr txBox="1"/>
          <p:nvPr/>
        </p:nvSpPr>
        <p:spPr>
          <a:xfrm>
            <a:off x="5817007" y="3284984"/>
            <a:ext cx="1419289" cy="646331"/>
          </a:xfrm>
          <a:prstGeom prst="rect">
            <a:avLst/>
          </a:prstGeom>
          <a:noFill/>
        </p:spPr>
        <p:txBody>
          <a:bodyPr wrap="square" rtlCol="0">
            <a:spAutoFit/>
          </a:bodyPr>
          <a:lstStyle/>
          <a:p>
            <a:r>
              <a:rPr lang="en-IN" b="1" dirty="0">
                <a:solidFill>
                  <a:schemeClr val="bg1"/>
                </a:solidFill>
              </a:rPr>
              <a:t>Client’s Testimonials</a:t>
            </a:r>
            <a:endParaRPr lang="en-US" b="1" dirty="0">
              <a:solidFill>
                <a:schemeClr val="bg1"/>
              </a:solidFill>
            </a:endParaRPr>
          </a:p>
        </p:txBody>
      </p:sp>
      <p:sp>
        <p:nvSpPr>
          <p:cNvPr id="25" name="TextBox 24"/>
          <p:cNvSpPr txBox="1"/>
          <p:nvPr/>
        </p:nvSpPr>
        <p:spPr>
          <a:xfrm>
            <a:off x="4061583" y="3284984"/>
            <a:ext cx="1410517" cy="923330"/>
          </a:xfrm>
          <a:prstGeom prst="rect">
            <a:avLst/>
          </a:prstGeom>
          <a:noFill/>
        </p:spPr>
        <p:txBody>
          <a:bodyPr wrap="square" rtlCol="0">
            <a:spAutoFit/>
          </a:bodyPr>
          <a:lstStyle/>
          <a:p>
            <a:r>
              <a:rPr lang="en-IN" b="1" dirty="0">
                <a:solidFill>
                  <a:schemeClr val="bg1"/>
                </a:solidFill>
              </a:rPr>
              <a:t>Details about the workshop</a:t>
            </a:r>
            <a:endParaRPr lang="en-US" b="1" dirty="0">
              <a:solidFill>
                <a:schemeClr val="bg1"/>
              </a:solidFill>
            </a:endParaRPr>
          </a:p>
        </p:txBody>
      </p:sp>
      <p:sp>
        <p:nvSpPr>
          <p:cNvPr id="26" name="TextBox 25"/>
          <p:cNvSpPr txBox="1"/>
          <p:nvPr/>
        </p:nvSpPr>
        <p:spPr>
          <a:xfrm>
            <a:off x="2287604" y="3286975"/>
            <a:ext cx="1420300" cy="923330"/>
          </a:xfrm>
          <a:prstGeom prst="rect">
            <a:avLst/>
          </a:prstGeom>
          <a:noFill/>
        </p:spPr>
        <p:txBody>
          <a:bodyPr wrap="square" rtlCol="0">
            <a:spAutoFit/>
          </a:bodyPr>
          <a:lstStyle/>
          <a:p>
            <a:r>
              <a:rPr lang="en-IN" b="1" dirty="0">
                <a:solidFill>
                  <a:schemeClr val="bg1"/>
                </a:solidFill>
              </a:rPr>
              <a:t>Founder &amp; Trainer Details</a:t>
            </a:r>
            <a:endParaRPr lang="en-US" b="1" dirty="0">
              <a:solidFill>
                <a:schemeClr val="bg1"/>
              </a:solidFill>
            </a:endParaRPr>
          </a:p>
        </p:txBody>
      </p:sp>
      <p:sp>
        <p:nvSpPr>
          <p:cNvPr id="27" name="TextBox 26"/>
          <p:cNvSpPr txBox="1"/>
          <p:nvPr/>
        </p:nvSpPr>
        <p:spPr>
          <a:xfrm>
            <a:off x="616167" y="3286975"/>
            <a:ext cx="1219529" cy="923330"/>
          </a:xfrm>
          <a:prstGeom prst="rect">
            <a:avLst/>
          </a:prstGeom>
          <a:noFill/>
        </p:spPr>
        <p:txBody>
          <a:bodyPr wrap="square" rtlCol="0">
            <a:spAutoFit/>
          </a:bodyPr>
          <a:lstStyle/>
          <a:p>
            <a:r>
              <a:rPr lang="en-IN" b="1" dirty="0">
                <a:solidFill>
                  <a:schemeClr val="bg1"/>
                </a:solidFill>
              </a:rPr>
              <a:t>About The Next Dimension</a:t>
            </a:r>
            <a:endParaRPr lang="en-US" b="1" dirty="0">
              <a:solidFill>
                <a:schemeClr val="bg1"/>
              </a:solidFill>
            </a:endParaRPr>
          </a:p>
        </p:txBody>
      </p:sp>
      <p:sp>
        <p:nvSpPr>
          <p:cNvPr id="29" name="TextBox 28"/>
          <p:cNvSpPr txBox="1"/>
          <p:nvPr/>
        </p:nvSpPr>
        <p:spPr>
          <a:xfrm>
            <a:off x="7631298" y="3284984"/>
            <a:ext cx="1117166" cy="646331"/>
          </a:xfrm>
          <a:prstGeom prst="rect">
            <a:avLst/>
          </a:prstGeom>
          <a:noFill/>
        </p:spPr>
        <p:txBody>
          <a:bodyPr wrap="square" rtlCol="0">
            <a:spAutoFit/>
          </a:bodyPr>
          <a:lstStyle/>
          <a:p>
            <a:r>
              <a:rPr lang="en-IN" b="1" dirty="0">
                <a:solidFill>
                  <a:schemeClr val="bg1"/>
                </a:solidFill>
              </a:rPr>
              <a:t>Contact Details</a:t>
            </a:r>
            <a:endParaRPr lang="en-US" b="1" dirty="0">
              <a:solidFill>
                <a:schemeClr val="bg1"/>
              </a:solidFill>
            </a:endParaRPr>
          </a:p>
        </p:txBody>
      </p:sp>
      <p:sp>
        <p:nvSpPr>
          <p:cNvPr id="24" name="TextBox 23"/>
          <p:cNvSpPr txBox="1"/>
          <p:nvPr/>
        </p:nvSpPr>
        <p:spPr>
          <a:xfrm>
            <a:off x="616167" y="2132856"/>
            <a:ext cx="1109673" cy="1015663"/>
          </a:xfrm>
          <a:prstGeom prst="rect">
            <a:avLst/>
          </a:prstGeom>
          <a:noFill/>
        </p:spPr>
        <p:txBody>
          <a:bodyPr wrap="square" rtlCol="0">
            <a:spAutoFit/>
          </a:bodyPr>
          <a:lstStyle/>
          <a:p>
            <a:r>
              <a:rPr lang="en-IN" sz="6000" dirty="0">
                <a:solidFill>
                  <a:schemeClr val="bg1"/>
                </a:solidFill>
              </a:rPr>
              <a:t>01</a:t>
            </a:r>
            <a:endParaRPr lang="en-US" sz="6000" dirty="0">
              <a:solidFill>
                <a:schemeClr val="bg1"/>
              </a:solidFill>
            </a:endParaRPr>
          </a:p>
        </p:txBody>
      </p:sp>
      <p:sp>
        <p:nvSpPr>
          <p:cNvPr id="28" name="TextBox 27"/>
          <p:cNvSpPr txBox="1"/>
          <p:nvPr/>
        </p:nvSpPr>
        <p:spPr>
          <a:xfrm>
            <a:off x="2371041" y="2132856"/>
            <a:ext cx="1109673" cy="1015663"/>
          </a:xfrm>
          <a:prstGeom prst="rect">
            <a:avLst/>
          </a:prstGeom>
          <a:noFill/>
        </p:spPr>
        <p:txBody>
          <a:bodyPr wrap="square" rtlCol="0">
            <a:spAutoFit/>
          </a:bodyPr>
          <a:lstStyle/>
          <a:p>
            <a:r>
              <a:rPr lang="en-IN" sz="6000" dirty="0">
                <a:solidFill>
                  <a:schemeClr val="bg1"/>
                </a:solidFill>
              </a:rPr>
              <a:t>02</a:t>
            </a:r>
            <a:endParaRPr lang="en-US" sz="6000" dirty="0">
              <a:solidFill>
                <a:schemeClr val="bg1"/>
              </a:solidFill>
            </a:endParaRPr>
          </a:p>
        </p:txBody>
      </p:sp>
      <p:sp>
        <p:nvSpPr>
          <p:cNvPr id="30" name="TextBox 29"/>
          <p:cNvSpPr txBox="1"/>
          <p:nvPr/>
        </p:nvSpPr>
        <p:spPr>
          <a:xfrm>
            <a:off x="4126957" y="2132856"/>
            <a:ext cx="1109673" cy="1015663"/>
          </a:xfrm>
          <a:prstGeom prst="rect">
            <a:avLst/>
          </a:prstGeom>
          <a:noFill/>
        </p:spPr>
        <p:txBody>
          <a:bodyPr wrap="square" rtlCol="0">
            <a:spAutoFit/>
          </a:bodyPr>
          <a:lstStyle/>
          <a:p>
            <a:r>
              <a:rPr lang="en-IN" sz="6000" dirty="0">
                <a:solidFill>
                  <a:schemeClr val="bg1"/>
                </a:solidFill>
              </a:rPr>
              <a:t>03</a:t>
            </a:r>
            <a:endParaRPr lang="en-US" sz="6000" dirty="0">
              <a:solidFill>
                <a:schemeClr val="bg1"/>
              </a:solidFill>
            </a:endParaRPr>
          </a:p>
        </p:txBody>
      </p:sp>
      <p:sp>
        <p:nvSpPr>
          <p:cNvPr id="31" name="TextBox 30"/>
          <p:cNvSpPr txBox="1"/>
          <p:nvPr/>
        </p:nvSpPr>
        <p:spPr>
          <a:xfrm>
            <a:off x="5882874" y="2132856"/>
            <a:ext cx="1109673" cy="1015663"/>
          </a:xfrm>
          <a:prstGeom prst="rect">
            <a:avLst/>
          </a:prstGeom>
          <a:noFill/>
        </p:spPr>
        <p:txBody>
          <a:bodyPr wrap="square" rtlCol="0">
            <a:spAutoFit/>
          </a:bodyPr>
          <a:lstStyle/>
          <a:p>
            <a:r>
              <a:rPr lang="en-IN" sz="6000" dirty="0">
                <a:solidFill>
                  <a:schemeClr val="bg1"/>
                </a:solidFill>
              </a:rPr>
              <a:t>04</a:t>
            </a:r>
            <a:endParaRPr lang="en-US" sz="6000" dirty="0">
              <a:solidFill>
                <a:schemeClr val="bg1"/>
              </a:solidFill>
            </a:endParaRPr>
          </a:p>
        </p:txBody>
      </p:sp>
      <p:sp>
        <p:nvSpPr>
          <p:cNvPr id="32" name="TextBox 31"/>
          <p:cNvSpPr txBox="1"/>
          <p:nvPr/>
        </p:nvSpPr>
        <p:spPr>
          <a:xfrm>
            <a:off x="7638791" y="2132856"/>
            <a:ext cx="1109673" cy="1015663"/>
          </a:xfrm>
          <a:prstGeom prst="rect">
            <a:avLst/>
          </a:prstGeom>
          <a:noFill/>
        </p:spPr>
        <p:txBody>
          <a:bodyPr wrap="square" rtlCol="0">
            <a:spAutoFit/>
          </a:bodyPr>
          <a:lstStyle/>
          <a:p>
            <a:r>
              <a:rPr lang="en-IN" sz="6000" dirty="0">
                <a:solidFill>
                  <a:schemeClr val="bg1"/>
                </a:solidFill>
              </a:rPr>
              <a:t>05</a:t>
            </a:r>
            <a:endParaRPr lang="en-US" sz="6000" dirty="0">
              <a:solidFill>
                <a:schemeClr val="bg1"/>
              </a:solidFill>
            </a:endParaRPr>
          </a:p>
        </p:txBody>
      </p:sp>
      <p:cxnSp>
        <p:nvCxnSpPr>
          <p:cNvPr id="3" name="Straight Connector 2"/>
          <p:cNvCxnSpPr/>
          <p:nvPr/>
        </p:nvCxnSpPr>
        <p:spPr>
          <a:xfrm>
            <a:off x="616167" y="3068960"/>
            <a:ext cx="1003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38710" y="3068960"/>
            <a:ext cx="1003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31298" y="3068960"/>
            <a:ext cx="1003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03106" y="3068960"/>
            <a:ext cx="1003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26957" y="3068960"/>
            <a:ext cx="1003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45922" y="6329806"/>
            <a:ext cx="2252155" cy="307777"/>
          </a:xfrm>
          <a:prstGeom prst="rect">
            <a:avLst/>
          </a:prstGeom>
          <a:noFill/>
        </p:spPr>
        <p:txBody>
          <a:bodyPr wrap="none" rtlCol="0">
            <a:spAutoFit/>
          </a:bodyPr>
          <a:lstStyle/>
          <a:p>
            <a:r>
              <a:rPr lang="en-IN" sz="1400" b="1" dirty="0"/>
              <a:t>CORPORATE PRESENTATION</a:t>
            </a:r>
            <a:endParaRPr lang="en-US" sz="1400" b="1" dirty="0"/>
          </a:p>
        </p:txBody>
      </p:sp>
    </p:spTree>
    <p:extLst>
      <p:ext uri="{BB962C8B-B14F-4D97-AF65-F5344CB8AC3E}">
        <p14:creationId xmlns:p14="http://schemas.microsoft.com/office/powerpoint/2010/main" val="156664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nature, sky, suns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18" y="-5858"/>
            <a:ext cx="9160818" cy="610378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6818" y="-1"/>
            <a:ext cx="9159572" cy="6097923"/>
          </a:xfrm>
          <a:prstGeom prst="rect">
            <a:avLst/>
          </a:prstGeom>
          <a:solidFill>
            <a:schemeClr val="tx1">
              <a:lumMod val="95000"/>
              <a:lumOff val="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ABOUT OUR ORGANIZATIONS</a:t>
            </a:r>
            <a:endParaRPr lang="en-US" sz="2400" dirty="0">
              <a:solidFill>
                <a:schemeClr val="bg1"/>
              </a:solidFill>
            </a:endParaRPr>
          </a:p>
        </p:txBody>
      </p:sp>
      <p:sp>
        <p:nvSpPr>
          <p:cNvPr id="38" name="TextBox 37"/>
          <p:cNvSpPr txBox="1"/>
          <p:nvPr/>
        </p:nvSpPr>
        <p:spPr>
          <a:xfrm>
            <a:off x="3409918" y="6329806"/>
            <a:ext cx="2252155" cy="307777"/>
          </a:xfrm>
          <a:prstGeom prst="rect">
            <a:avLst/>
          </a:prstGeom>
          <a:noFill/>
        </p:spPr>
        <p:txBody>
          <a:bodyPr wrap="none" rtlCol="0">
            <a:spAutoFit/>
          </a:bodyPr>
          <a:lstStyle/>
          <a:p>
            <a:r>
              <a:rPr lang="en-IN" sz="1400" b="1" dirty="0"/>
              <a:t>CORPORATE PRESENTATION</a:t>
            </a:r>
            <a:endParaRPr lang="en-US" sz="1400" b="1" dirty="0"/>
          </a:p>
        </p:txBody>
      </p:sp>
      <p:sp>
        <p:nvSpPr>
          <p:cNvPr id="22" name="TextBox 21"/>
          <p:cNvSpPr txBox="1"/>
          <p:nvPr/>
        </p:nvSpPr>
        <p:spPr>
          <a:xfrm>
            <a:off x="616167" y="1772816"/>
            <a:ext cx="8204305" cy="2862322"/>
          </a:xfrm>
          <a:prstGeom prst="rect">
            <a:avLst/>
          </a:prstGeom>
          <a:noFill/>
        </p:spPr>
        <p:txBody>
          <a:bodyPr wrap="square" rtlCol="0">
            <a:spAutoFit/>
          </a:bodyPr>
          <a:lstStyle/>
          <a:p>
            <a:pPr algn="just"/>
            <a:r>
              <a:rPr lang="en-US" b="1" dirty="0" err="1">
                <a:solidFill>
                  <a:schemeClr val="bg1"/>
                </a:solidFill>
              </a:rPr>
              <a:t>Cogniizant</a:t>
            </a:r>
            <a:r>
              <a:rPr lang="en-US" b="1" dirty="0">
                <a:solidFill>
                  <a:schemeClr val="bg1"/>
                </a:solidFill>
              </a:rPr>
              <a:t> Transformation and The Next Dimension</a:t>
            </a:r>
            <a:r>
              <a:rPr lang="en-US" dirty="0">
                <a:solidFill>
                  <a:schemeClr val="bg1"/>
                </a:solidFill>
              </a:rPr>
              <a:t> was established with the INTENT of empowering people with tools for achieving profound transformative change at the individual, organizational and societal levels. </a:t>
            </a:r>
          </a:p>
          <a:p>
            <a:pPr algn="just"/>
            <a:endParaRPr lang="en-US" dirty="0">
              <a:solidFill>
                <a:schemeClr val="bg1"/>
              </a:solidFill>
            </a:endParaRPr>
          </a:p>
          <a:p>
            <a:pPr algn="just"/>
            <a:r>
              <a:rPr lang="en-US" dirty="0">
                <a:solidFill>
                  <a:schemeClr val="bg1"/>
                </a:solidFill>
              </a:rPr>
              <a:t>Our services cater to a comprehensive range of learning solutions along with high impact personal breakthrough sessions like:</a:t>
            </a:r>
            <a:r>
              <a:rPr lang="en-US" b="1" dirty="0">
                <a:solidFill>
                  <a:schemeClr val="bg1"/>
                </a:solidFill>
              </a:rPr>
              <a:t> </a:t>
            </a:r>
          </a:p>
          <a:p>
            <a:pPr algn="just"/>
            <a:r>
              <a:rPr lang="en-US" b="1" dirty="0">
                <a:solidFill>
                  <a:schemeClr val="bg1"/>
                </a:solidFill>
              </a:rPr>
              <a:t>FIREWALKING, GLASSWALKING, IRON BAR BENDING</a:t>
            </a:r>
            <a:r>
              <a:rPr lang="en-US" dirty="0">
                <a:solidFill>
                  <a:schemeClr val="bg1"/>
                </a:solidFill>
              </a:rPr>
              <a:t> , customized transformational workshops like </a:t>
            </a:r>
            <a:r>
              <a:rPr lang="en-US" b="1" dirty="0">
                <a:solidFill>
                  <a:schemeClr val="bg1"/>
                </a:solidFill>
              </a:rPr>
              <a:t>Achieving Peak Performance, Passionate Selling, The Radical Peak Performance, Unleashing Creativity, Creating High Performing Teams, Relationship Mastery and many more</a:t>
            </a:r>
            <a:r>
              <a:rPr lang="en-US" dirty="0">
                <a:solidFill>
                  <a:schemeClr val="bg1"/>
                </a:solidFill>
              </a:rPr>
              <a:t> </a:t>
            </a:r>
            <a:endParaRPr lang="en-US" b="1" dirty="0">
              <a:solidFill>
                <a:schemeClr val="bg1"/>
              </a:solidFill>
            </a:endParaRPr>
          </a:p>
        </p:txBody>
      </p:sp>
      <p:cxnSp>
        <p:nvCxnSpPr>
          <p:cNvPr id="4" name="Straight Connector 3"/>
          <p:cNvCxnSpPr/>
          <p:nvPr/>
        </p:nvCxnSpPr>
        <p:spPr>
          <a:xfrm>
            <a:off x="251520" y="98072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02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s://scontent-mrs1-1.xx.fbcdn.net/v/t1.0-9/1907869_10204919400606034_408993463907652353_n.jpg?oh=7dd078c8452737675cbd6909383b809f&amp;oe=57AED1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864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6818" y="-1"/>
            <a:ext cx="9159572" cy="6097923"/>
          </a:xfrm>
          <a:prstGeom prst="rect">
            <a:avLst/>
          </a:prstGeom>
          <a:solidFill>
            <a:schemeClr val="tx1">
              <a:lumMod val="95000"/>
              <a:lumOff val="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OUR POWERFUL PROCESS</a:t>
            </a:r>
            <a:endParaRPr lang="en-US" sz="2400" dirty="0">
              <a:solidFill>
                <a:schemeClr val="bg1"/>
              </a:solidFill>
            </a:endParaRPr>
          </a:p>
        </p:txBody>
      </p:sp>
      <p:sp>
        <p:nvSpPr>
          <p:cNvPr id="38" name="TextBox 37"/>
          <p:cNvSpPr txBox="1"/>
          <p:nvPr/>
        </p:nvSpPr>
        <p:spPr>
          <a:xfrm>
            <a:off x="3409918" y="6329806"/>
            <a:ext cx="2252155" cy="307777"/>
          </a:xfrm>
          <a:prstGeom prst="rect">
            <a:avLst/>
          </a:prstGeom>
          <a:noFill/>
        </p:spPr>
        <p:txBody>
          <a:bodyPr wrap="none" rtlCol="0">
            <a:spAutoFit/>
          </a:bodyPr>
          <a:lstStyle/>
          <a:p>
            <a:r>
              <a:rPr lang="en-IN" sz="1400" b="1" dirty="0"/>
              <a:t>CORPORATE PRESENTATION</a:t>
            </a:r>
            <a:endParaRPr lang="en-US" sz="1400" b="1" dirty="0"/>
          </a:p>
        </p:txBody>
      </p:sp>
      <p:cxnSp>
        <p:nvCxnSpPr>
          <p:cNvPr id="4" name="Straight Connector 3"/>
          <p:cNvCxnSpPr/>
          <p:nvPr/>
        </p:nvCxnSpPr>
        <p:spPr>
          <a:xfrm>
            <a:off x="251520" y="98072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3512053207"/>
              </p:ext>
            </p:extLst>
          </p:nvPr>
        </p:nvGraphicFramePr>
        <p:xfrm>
          <a:off x="309736" y="1412776"/>
          <a:ext cx="858274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13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6818" y="-1"/>
            <a:ext cx="9159572" cy="60979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HARRISH SAIRAMAN</a:t>
            </a:r>
            <a:endParaRPr lang="en-US" sz="2400" dirty="0">
              <a:solidFill>
                <a:schemeClr val="bg1"/>
              </a:solidFill>
            </a:endParaRPr>
          </a:p>
        </p:txBody>
      </p:sp>
      <p:sp>
        <p:nvSpPr>
          <p:cNvPr id="38" name="TextBox 37"/>
          <p:cNvSpPr txBox="1"/>
          <p:nvPr/>
        </p:nvSpPr>
        <p:spPr>
          <a:xfrm>
            <a:off x="3409918" y="6329806"/>
            <a:ext cx="2252155" cy="307777"/>
          </a:xfrm>
          <a:prstGeom prst="rect">
            <a:avLst/>
          </a:prstGeom>
          <a:noFill/>
        </p:spPr>
        <p:txBody>
          <a:bodyPr wrap="none" rtlCol="0">
            <a:spAutoFit/>
          </a:bodyPr>
          <a:lstStyle/>
          <a:p>
            <a:r>
              <a:rPr lang="en-IN" sz="1400" b="1" dirty="0"/>
              <a:t>CORPORATE PRESENTATION</a:t>
            </a:r>
            <a:endParaRPr lang="en-US" sz="1400" b="1" dirty="0"/>
          </a:p>
        </p:txBody>
      </p:sp>
      <p:cxnSp>
        <p:nvCxnSpPr>
          <p:cNvPr id="4" name="Straight Connector 3"/>
          <p:cNvCxnSpPr/>
          <p:nvPr/>
        </p:nvCxnSpPr>
        <p:spPr>
          <a:xfrm>
            <a:off x="251520" y="98072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6931" y="5013176"/>
            <a:ext cx="3177729" cy="461665"/>
          </a:xfrm>
          <a:prstGeom prst="rect">
            <a:avLst/>
          </a:prstGeom>
          <a:noFill/>
        </p:spPr>
        <p:txBody>
          <a:bodyPr wrap="none" rtlCol="0">
            <a:spAutoFit/>
          </a:bodyPr>
          <a:lstStyle/>
          <a:p>
            <a:pPr algn="ctr"/>
            <a:r>
              <a:rPr lang="en-IN" sz="1200" b="1" dirty="0">
                <a:solidFill>
                  <a:schemeClr val="bg1"/>
                </a:solidFill>
              </a:rPr>
              <a:t>CO - FOUNDER &amp; TRANSFORMATIONAL COACH</a:t>
            </a:r>
          </a:p>
          <a:p>
            <a:pPr algn="ctr"/>
            <a:r>
              <a:rPr lang="en-IN" sz="1200" b="1" dirty="0">
                <a:solidFill>
                  <a:schemeClr val="bg1"/>
                </a:solidFill>
              </a:rPr>
              <a:t>THE NEXT DIMENSION</a:t>
            </a:r>
            <a:endParaRPr lang="en-US" sz="1200" b="1" dirty="0">
              <a:solidFill>
                <a:schemeClr val="bg1"/>
              </a:solidFill>
            </a:endParaRP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75" r="10299" b="18582"/>
          <a:stretch/>
        </p:blipFill>
        <p:spPr bwMode="auto">
          <a:xfrm>
            <a:off x="313950" y="1206305"/>
            <a:ext cx="2817890" cy="368530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31652" y="1124744"/>
            <a:ext cx="5732836" cy="4247317"/>
          </a:xfrm>
          <a:prstGeom prst="rect">
            <a:avLst/>
          </a:prstGeom>
          <a:noFill/>
        </p:spPr>
        <p:txBody>
          <a:bodyPr wrap="square" rtlCol="0">
            <a:spAutoFit/>
          </a:bodyPr>
          <a:lstStyle/>
          <a:p>
            <a:pPr marL="285750" indent="-285750">
              <a:buFont typeface="Wingdings" pitchFamily="2" charset="2"/>
              <a:buChar char="ü"/>
            </a:pPr>
            <a:r>
              <a:rPr lang="en-US" dirty="0">
                <a:solidFill>
                  <a:schemeClr val="bg1"/>
                </a:solidFill>
              </a:rPr>
              <a:t>Successfully driven over 3000+ workshops touching lives of over 3,00,000+ participants .</a:t>
            </a:r>
          </a:p>
          <a:p>
            <a:pPr marL="285750" indent="-285750">
              <a:buFont typeface="Wingdings" pitchFamily="2" charset="2"/>
              <a:buChar char="ü"/>
            </a:pPr>
            <a:r>
              <a:rPr lang="en-US" dirty="0">
                <a:solidFill>
                  <a:schemeClr val="bg1"/>
                </a:solidFill>
              </a:rPr>
              <a:t>Masters in Sciences Like Neuro-Linguistic Programming (NLP), Kinesiology, Integral Eye Movement Therapy, Subconscious Programming, Hypnotherapy, Conversational Hypnosis for performance improvement </a:t>
            </a:r>
          </a:p>
          <a:p>
            <a:pPr marL="285750" indent="-285750" algn="just">
              <a:buFont typeface="Wingdings" pitchFamily="2" charset="2"/>
              <a:buChar char="ü"/>
            </a:pPr>
            <a:r>
              <a:rPr lang="en-US" dirty="0">
                <a:solidFill>
                  <a:schemeClr val="bg1"/>
                </a:solidFill>
              </a:rPr>
              <a:t>Certified Performance and Life Coach </a:t>
            </a:r>
          </a:p>
          <a:p>
            <a:pPr marL="285750" indent="-285750" algn="just">
              <a:buFont typeface="Wingdings" pitchFamily="2" charset="2"/>
              <a:buChar char="ü"/>
            </a:pPr>
            <a:r>
              <a:rPr lang="en-US" dirty="0">
                <a:solidFill>
                  <a:schemeClr val="bg1"/>
                </a:solidFill>
              </a:rPr>
              <a:t>Advance Trainer and Facilitator of Breakthrough Activities – Like Fire Walk, Rod Bending, Broken Glass Walk and Tile breaking along with experiential and adventure activities. </a:t>
            </a:r>
          </a:p>
          <a:p>
            <a:pPr marL="285750" indent="-285750" algn="just">
              <a:buFont typeface="Wingdings" pitchFamily="2" charset="2"/>
              <a:buChar char="ü"/>
            </a:pPr>
            <a:r>
              <a:rPr lang="en-US" dirty="0">
                <a:solidFill>
                  <a:schemeClr val="bg1"/>
                </a:solidFill>
              </a:rPr>
              <a:t>Conducted more than 500+ fire walk seminars. </a:t>
            </a:r>
          </a:p>
          <a:p>
            <a:pPr marL="285750" indent="-285750" algn="just">
              <a:buFont typeface="Wingdings" pitchFamily="2" charset="2"/>
              <a:buChar char="ü"/>
            </a:pPr>
            <a:r>
              <a:rPr lang="en-US" dirty="0">
                <a:solidFill>
                  <a:schemeClr val="bg1"/>
                </a:solidFill>
              </a:rPr>
              <a:t>Coached over 500+ individuals on Performance and Life for breaking barriers in the areas of profession, relationships, health, money etc.</a:t>
            </a:r>
          </a:p>
        </p:txBody>
      </p:sp>
    </p:spTree>
    <p:extLst>
      <p:ext uri="{BB962C8B-B14F-4D97-AF65-F5344CB8AC3E}">
        <p14:creationId xmlns:p14="http://schemas.microsoft.com/office/powerpoint/2010/main" val="155003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6818" y="-1"/>
            <a:ext cx="9159572" cy="60979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LEKHA HARRISH SAIRAMAN</a:t>
            </a:r>
            <a:endParaRPr lang="en-US" sz="2400" dirty="0">
              <a:solidFill>
                <a:schemeClr val="bg1"/>
              </a:solidFill>
            </a:endParaRPr>
          </a:p>
        </p:txBody>
      </p:sp>
      <p:sp>
        <p:nvSpPr>
          <p:cNvPr id="38" name="TextBox 37"/>
          <p:cNvSpPr txBox="1"/>
          <p:nvPr/>
        </p:nvSpPr>
        <p:spPr>
          <a:xfrm>
            <a:off x="3409918" y="6329806"/>
            <a:ext cx="2252155" cy="307777"/>
          </a:xfrm>
          <a:prstGeom prst="rect">
            <a:avLst/>
          </a:prstGeom>
          <a:noFill/>
        </p:spPr>
        <p:txBody>
          <a:bodyPr wrap="none" rtlCol="0">
            <a:spAutoFit/>
          </a:bodyPr>
          <a:lstStyle/>
          <a:p>
            <a:r>
              <a:rPr lang="en-IN" sz="1400" b="1" dirty="0"/>
              <a:t>CORPORATE PRESENTATION</a:t>
            </a:r>
            <a:endParaRPr lang="en-US" sz="1400" b="1" dirty="0"/>
          </a:p>
        </p:txBody>
      </p:sp>
      <p:cxnSp>
        <p:nvCxnSpPr>
          <p:cNvPr id="4" name="Straight Connector 3"/>
          <p:cNvCxnSpPr/>
          <p:nvPr/>
        </p:nvCxnSpPr>
        <p:spPr>
          <a:xfrm>
            <a:off x="251520" y="98072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9686" y="5029438"/>
            <a:ext cx="1848583" cy="523220"/>
          </a:xfrm>
          <a:prstGeom prst="rect">
            <a:avLst/>
          </a:prstGeom>
          <a:noFill/>
        </p:spPr>
        <p:txBody>
          <a:bodyPr wrap="none" rtlCol="0">
            <a:spAutoFit/>
          </a:bodyPr>
          <a:lstStyle/>
          <a:p>
            <a:pPr algn="ctr"/>
            <a:r>
              <a:rPr lang="en-IN" sz="1400" b="1" dirty="0">
                <a:solidFill>
                  <a:schemeClr val="bg1"/>
                </a:solidFill>
              </a:rPr>
              <a:t>FOUNDER &amp; TRAINER</a:t>
            </a:r>
          </a:p>
          <a:p>
            <a:pPr algn="ctr"/>
            <a:r>
              <a:rPr lang="en-IN" sz="1400" b="1" dirty="0">
                <a:solidFill>
                  <a:schemeClr val="bg1"/>
                </a:solidFill>
              </a:rPr>
              <a:t>THE NEXT DIMENSION</a:t>
            </a:r>
            <a:endParaRPr lang="en-US" sz="1400" b="1" dirty="0">
              <a:solidFill>
                <a:schemeClr val="bg1"/>
              </a:solidFill>
            </a:endParaRPr>
          </a:p>
        </p:txBody>
      </p:sp>
      <p:sp>
        <p:nvSpPr>
          <p:cNvPr id="2" name="TextBox 1"/>
          <p:cNvSpPr txBox="1"/>
          <p:nvPr/>
        </p:nvSpPr>
        <p:spPr>
          <a:xfrm>
            <a:off x="3131840" y="1305341"/>
            <a:ext cx="5688632" cy="4247317"/>
          </a:xfrm>
          <a:prstGeom prst="rect">
            <a:avLst/>
          </a:prstGeom>
          <a:noFill/>
        </p:spPr>
        <p:txBody>
          <a:bodyPr wrap="square" rtlCol="0">
            <a:spAutoFit/>
          </a:bodyPr>
          <a:lstStyle/>
          <a:p>
            <a:pPr marL="285750" indent="-285750">
              <a:buFont typeface="Wingdings" pitchFamily="2" charset="2"/>
              <a:buChar char="ü"/>
            </a:pPr>
            <a:r>
              <a:rPr lang="en-US" dirty="0">
                <a:solidFill>
                  <a:schemeClr val="bg1"/>
                </a:solidFill>
              </a:rPr>
              <a:t>Lekkha Harrish is a Dale Carnegie certified trainer, has years of experience in the industry. </a:t>
            </a:r>
          </a:p>
          <a:p>
            <a:pPr marL="285750" indent="-285750">
              <a:buFont typeface="Wingdings" pitchFamily="2" charset="2"/>
              <a:buChar char="ü"/>
            </a:pPr>
            <a:r>
              <a:rPr lang="en-US" dirty="0">
                <a:solidFill>
                  <a:schemeClr val="bg1"/>
                </a:solidFill>
              </a:rPr>
              <a:t>Lekkha is a certified Fire Walk Instructor and has facilitated Fire Walk, Broken Glass Walk and Rod Bending Seminars. Lekkha also offers workshops in the areas of communication, motivation, team building and Peak Performance.  </a:t>
            </a:r>
          </a:p>
          <a:p>
            <a:pPr marL="285750" indent="-285750">
              <a:buFont typeface="Wingdings" pitchFamily="2" charset="2"/>
              <a:buChar char="ü"/>
            </a:pPr>
            <a:r>
              <a:rPr lang="en-US" dirty="0">
                <a:solidFill>
                  <a:schemeClr val="bg1"/>
                </a:solidFill>
              </a:rPr>
              <a:t>An arts graduate, Lekkha is also certified by the California Hypnosis Institute of India. She has over the years honed skills integral to the corporate world and has been instrumental in changing training methodologies to bring about maximum learning. She has been conducting workshops in the corporate world at various levels.</a:t>
            </a:r>
          </a:p>
          <a:p>
            <a:pPr marL="285750" indent="-285750">
              <a:buFont typeface="Wingdings" pitchFamily="2" charset="2"/>
              <a:buChar char="ü"/>
            </a:pPr>
            <a:endParaRPr lang="en-US" dirty="0">
              <a:solidFill>
                <a:schemeClr val="bg1"/>
              </a:solidFill>
            </a:endParaRPr>
          </a:p>
        </p:txBody>
      </p:sp>
      <p:pic>
        <p:nvPicPr>
          <p:cNvPr id="5122" name="Picture 2" descr="http://www.navzoo.com/tnd/images/lekh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69" r="15750"/>
          <a:stretch/>
        </p:blipFill>
        <p:spPr bwMode="auto">
          <a:xfrm>
            <a:off x="327209" y="1391994"/>
            <a:ext cx="2675627" cy="34698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61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https://fbcdn-sphotos-c-a.akamaihd.net/hphotos-ak-xpa1/v/t1.0-9/1157432_10201606906635755_582493763_n.jpg?oh=168df8624a5979a159d9fdced062cf82&amp;oe=57B2D611&amp;__gda__=1474418890_f07d19d24d54dad8fccb066dc780adf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07695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6818" y="-1"/>
            <a:ext cx="9159572" cy="6097923"/>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LIST OF OUR WORKSHOPS</a:t>
            </a:r>
            <a:endParaRPr lang="en-US" sz="2400" dirty="0">
              <a:solidFill>
                <a:schemeClr val="bg1"/>
              </a:solidFill>
            </a:endParaRPr>
          </a:p>
        </p:txBody>
      </p:sp>
      <p:sp>
        <p:nvSpPr>
          <p:cNvPr id="38" name="TextBox 37"/>
          <p:cNvSpPr txBox="1"/>
          <p:nvPr/>
        </p:nvSpPr>
        <p:spPr>
          <a:xfrm>
            <a:off x="3409918" y="6329806"/>
            <a:ext cx="2252155" cy="307777"/>
          </a:xfrm>
          <a:prstGeom prst="rect">
            <a:avLst/>
          </a:prstGeom>
          <a:noFill/>
        </p:spPr>
        <p:txBody>
          <a:bodyPr wrap="none" rtlCol="0">
            <a:spAutoFit/>
          </a:bodyPr>
          <a:lstStyle/>
          <a:p>
            <a:r>
              <a:rPr lang="en-IN" sz="1400" b="1" dirty="0"/>
              <a:t>CORPORATE PRESENTATION</a:t>
            </a:r>
            <a:endParaRPr lang="en-US" sz="1400" b="1" dirty="0"/>
          </a:p>
        </p:txBody>
      </p:sp>
      <p:cxnSp>
        <p:nvCxnSpPr>
          <p:cNvPr id="4" name="Straight Connector 3"/>
          <p:cNvCxnSpPr/>
          <p:nvPr/>
        </p:nvCxnSpPr>
        <p:spPr>
          <a:xfrm>
            <a:off x="251520" y="98072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6" idx="3"/>
          </p:cNvCxnSpPr>
          <p:nvPr/>
        </p:nvCxnSpPr>
        <p:spPr>
          <a:xfrm flipV="1">
            <a:off x="3501087" y="2020198"/>
            <a:ext cx="1872208" cy="3303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25023" y="2725646"/>
            <a:ext cx="3096344" cy="199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3015" y="2843644"/>
            <a:ext cx="3240360" cy="1650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27257" y="2103592"/>
            <a:ext cx="1977165" cy="311631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915269" y="2103592"/>
            <a:ext cx="3106098" cy="3116316"/>
            <a:chOff x="3045079" y="2132856"/>
            <a:chExt cx="3106098" cy="3116316"/>
          </a:xfrm>
        </p:grpSpPr>
        <p:pic>
          <p:nvPicPr>
            <p:cNvPr id="20" name="Picture 2" descr="http://images.runemadsen.com/1440x/circle_itten-34e42bc50440c00ddc77ad8d7c467f27.jp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backgroundRemoval t="0" b="99824" l="0" r="99792"/>
                      </a14:imgEffect>
                    </a14:imgLayer>
                  </a14:imgProps>
                </a:ext>
                <a:ext uri="{28A0092B-C50C-407E-A947-70E740481C1C}">
                  <a14:useLocalDpi xmlns:a14="http://schemas.microsoft.com/office/drawing/2010/main" val="0"/>
                </a:ext>
              </a:extLst>
            </a:blip>
            <a:srcRect l="13753" t="3668" r="13314" b="3495"/>
            <a:stretch/>
          </p:blipFill>
          <p:spPr bwMode="auto">
            <a:xfrm>
              <a:off x="3045079" y="2132856"/>
              <a:ext cx="3106098" cy="3116316"/>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62024" y="2754910"/>
              <a:ext cx="1872208" cy="1872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2" name="Rectangle 21"/>
          <p:cNvSpPr/>
          <p:nvPr/>
        </p:nvSpPr>
        <p:spPr>
          <a:xfrm>
            <a:off x="1471875" y="1835532"/>
            <a:ext cx="1885196" cy="369332"/>
          </a:xfrm>
          <a:prstGeom prst="rect">
            <a:avLst/>
          </a:prstGeom>
        </p:spPr>
        <p:txBody>
          <a:bodyPr wrap="none">
            <a:spAutoFit/>
          </a:bodyPr>
          <a:lstStyle/>
          <a:p>
            <a:r>
              <a:rPr lang="en-US" b="1" dirty="0">
                <a:solidFill>
                  <a:schemeClr val="bg1"/>
                </a:solidFill>
              </a:rPr>
              <a:t>Fire Walk Briefing</a:t>
            </a:r>
          </a:p>
        </p:txBody>
      </p:sp>
      <p:sp>
        <p:nvSpPr>
          <p:cNvPr id="23" name="Rectangle 22"/>
          <p:cNvSpPr/>
          <p:nvPr/>
        </p:nvSpPr>
        <p:spPr>
          <a:xfrm>
            <a:off x="323528" y="2413337"/>
            <a:ext cx="2673503" cy="646331"/>
          </a:xfrm>
          <a:prstGeom prst="rect">
            <a:avLst/>
          </a:prstGeom>
        </p:spPr>
        <p:txBody>
          <a:bodyPr wrap="square">
            <a:spAutoFit/>
          </a:bodyPr>
          <a:lstStyle/>
          <a:p>
            <a:r>
              <a:rPr lang="en-US" b="1" dirty="0">
                <a:solidFill>
                  <a:schemeClr val="bg1"/>
                </a:solidFill>
              </a:rPr>
              <a:t>Kinesiology Breakthrough Activity (Optional)</a:t>
            </a:r>
          </a:p>
        </p:txBody>
      </p:sp>
      <p:sp>
        <p:nvSpPr>
          <p:cNvPr id="24" name="Rectangle 23"/>
          <p:cNvSpPr/>
          <p:nvPr/>
        </p:nvSpPr>
        <p:spPr>
          <a:xfrm>
            <a:off x="1124823" y="3419708"/>
            <a:ext cx="1390894" cy="369332"/>
          </a:xfrm>
          <a:prstGeom prst="rect">
            <a:avLst/>
          </a:prstGeom>
        </p:spPr>
        <p:txBody>
          <a:bodyPr wrap="none">
            <a:spAutoFit/>
          </a:bodyPr>
          <a:lstStyle/>
          <a:p>
            <a:r>
              <a:rPr lang="en-US" b="1" dirty="0">
                <a:solidFill>
                  <a:schemeClr val="bg1"/>
                </a:solidFill>
              </a:rPr>
              <a:t>Rod Bending</a:t>
            </a:r>
            <a:endParaRPr lang="en-US" dirty="0">
              <a:solidFill>
                <a:schemeClr val="bg1"/>
              </a:solidFill>
            </a:endParaRPr>
          </a:p>
        </p:txBody>
      </p:sp>
      <p:sp>
        <p:nvSpPr>
          <p:cNvPr id="25" name="Rectangle 24"/>
          <p:cNvSpPr/>
          <p:nvPr/>
        </p:nvSpPr>
        <p:spPr>
          <a:xfrm>
            <a:off x="1015630" y="4285545"/>
            <a:ext cx="1981401" cy="646331"/>
          </a:xfrm>
          <a:prstGeom prst="rect">
            <a:avLst/>
          </a:prstGeom>
        </p:spPr>
        <p:txBody>
          <a:bodyPr wrap="square">
            <a:spAutoFit/>
          </a:bodyPr>
          <a:lstStyle/>
          <a:p>
            <a:r>
              <a:rPr lang="en-US" b="1" dirty="0">
                <a:solidFill>
                  <a:schemeClr val="bg1"/>
                </a:solidFill>
              </a:rPr>
              <a:t>Psychology and Biology of FOCUS</a:t>
            </a:r>
            <a:endParaRPr lang="en-US" dirty="0">
              <a:solidFill>
                <a:schemeClr val="bg1"/>
              </a:solidFill>
            </a:endParaRPr>
          </a:p>
        </p:txBody>
      </p:sp>
      <p:sp>
        <p:nvSpPr>
          <p:cNvPr id="26" name="Rectangle 25"/>
          <p:cNvSpPr/>
          <p:nvPr/>
        </p:nvSpPr>
        <p:spPr>
          <a:xfrm>
            <a:off x="2153730" y="5138608"/>
            <a:ext cx="1347357" cy="369332"/>
          </a:xfrm>
          <a:prstGeom prst="rect">
            <a:avLst/>
          </a:prstGeom>
        </p:spPr>
        <p:txBody>
          <a:bodyPr wrap="none">
            <a:spAutoFit/>
          </a:bodyPr>
          <a:lstStyle/>
          <a:p>
            <a:r>
              <a:rPr lang="en-US" b="1" dirty="0">
                <a:solidFill>
                  <a:schemeClr val="bg1"/>
                </a:solidFill>
              </a:rPr>
              <a:t>Goal Setting</a:t>
            </a:r>
            <a:endParaRPr lang="en-US" dirty="0">
              <a:solidFill>
                <a:schemeClr val="bg1"/>
              </a:solidFill>
            </a:endParaRPr>
          </a:p>
        </p:txBody>
      </p:sp>
      <p:sp>
        <p:nvSpPr>
          <p:cNvPr id="27" name="Rectangle 26"/>
          <p:cNvSpPr/>
          <p:nvPr/>
        </p:nvSpPr>
        <p:spPr>
          <a:xfrm>
            <a:off x="3659941" y="5507940"/>
            <a:ext cx="1713354" cy="369332"/>
          </a:xfrm>
          <a:prstGeom prst="rect">
            <a:avLst/>
          </a:prstGeom>
        </p:spPr>
        <p:txBody>
          <a:bodyPr wrap="none">
            <a:spAutoFit/>
          </a:bodyPr>
          <a:lstStyle/>
          <a:p>
            <a:r>
              <a:rPr lang="en-US" b="1" dirty="0">
                <a:solidFill>
                  <a:schemeClr val="bg1"/>
                </a:solidFill>
              </a:rPr>
              <a:t>Theory of Mind</a:t>
            </a:r>
            <a:endParaRPr lang="en-US" dirty="0">
              <a:solidFill>
                <a:schemeClr val="bg1"/>
              </a:solidFill>
            </a:endParaRPr>
          </a:p>
        </p:txBody>
      </p:sp>
      <p:sp>
        <p:nvSpPr>
          <p:cNvPr id="28" name="Rectangle 27"/>
          <p:cNvSpPr/>
          <p:nvPr/>
        </p:nvSpPr>
        <p:spPr>
          <a:xfrm>
            <a:off x="5404422" y="5292819"/>
            <a:ext cx="2232248" cy="369332"/>
          </a:xfrm>
          <a:prstGeom prst="rect">
            <a:avLst/>
          </a:prstGeom>
        </p:spPr>
        <p:txBody>
          <a:bodyPr wrap="square">
            <a:spAutoFit/>
          </a:bodyPr>
          <a:lstStyle/>
          <a:p>
            <a:r>
              <a:rPr lang="en-US" b="1" dirty="0">
                <a:solidFill>
                  <a:schemeClr val="bg1"/>
                </a:solidFill>
              </a:rPr>
              <a:t>Power of Perceptions</a:t>
            </a:r>
            <a:endParaRPr lang="en-US" dirty="0">
              <a:solidFill>
                <a:schemeClr val="bg1"/>
              </a:solidFill>
            </a:endParaRPr>
          </a:p>
        </p:txBody>
      </p:sp>
      <p:sp>
        <p:nvSpPr>
          <p:cNvPr id="29" name="Rectangle 28"/>
          <p:cNvSpPr/>
          <p:nvPr/>
        </p:nvSpPr>
        <p:spPr>
          <a:xfrm>
            <a:off x="6165383" y="4346520"/>
            <a:ext cx="1994329" cy="369332"/>
          </a:xfrm>
          <a:prstGeom prst="rect">
            <a:avLst/>
          </a:prstGeom>
        </p:spPr>
        <p:txBody>
          <a:bodyPr wrap="none">
            <a:spAutoFit/>
          </a:bodyPr>
          <a:lstStyle/>
          <a:p>
            <a:r>
              <a:rPr lang="en-US" b="1" dirty="0">
                <a:solidFill>
                  <a:schemeClr val="bg1"/>
                </a:solidFill>
              </a:rPr>
              <a:t>Conflict Simulation</a:t>
            </a:r>
            <a:endParaRPr lang="en-US" dirty="0">
              <a:solidFill>
                <a:schemeClr val="bg1"/>
              </a:solidFill>
            </a:endParaRPr>
          </a:p>
        </p:txBody>
      </p:sp>
      <p:sp>
        <p:nvSpPr>
          <p:cNvPr id="30" name="Rectangle 29"/>
          <p:cNvSpPr/>
          <p:nvPr/>
        </p:nvSpPr>
        <p:spPr>
          <a:xfrm>
            <a:off x="6411292" y="3349441"/>
            <a:ext cx="2130355" cy="646331"/>
          </a:xfrm>
          <a:prstGeom prst="rect">
            <a:avLst/>
          </a:prstGeom>
        </p:spPr>
        <p:txBody>
          <a:bodyPr wrap="square">
            <a:spAutoFit/>
          </a:bodyPr>
          <a:lstStyle/>
          <a:p>
            <a:r>
              <a:rPr lang="en-US" b="1" dirty="0">
                <a:solidFill>
                  <a:schemeClr val="bg1"/>
                </a:solidFill>
              </a:rPr>
              <a:t>The Power of Ownership</a:t>
            </a:r>
            <a:endParaRPr lang="en-US" dirty="0">
              <a:solidFill>
                <a:schemeClr val="bg1"/>
              </a:solidFill>
            </a:endParaRPr>
          </a:p>
        </p:txBody>
      </p:sp>
      <p:sp>
        <p:nvSpPr>
          <p:cNvPr id="31" name="Rectangle 30"/>
          <p:cNvSpPr/>
          <p:nvPr/>
        </p:nvSpPr>
        <p:spPr>
          <a:xfrm>
            <a:off x="6021367" y="2483604"/>
            <a:ext cx="2315465" cy="646331"/>
          </a:xfrm>
          <a:prstGeom prst="rect">
            <a:avLst/>
          </a:prstGeom>
        </p:spPr>
        <p:txBody>
          <a:bodyPr wrap="square">
            <a:spAutoFit/>
          </a:bodyPr>
          <a:lstStyle/>
          <a:p>
            <a:r>
              <a:rPr lang="en-US" b="1" dirty="0">
                <a:solidFill>
                  <a:schemeClr val="bg1"/>
                </a:solidFill>
              </a:rPr>
              <a:t>Creating a Powerful Environment</a:t>
            </a:r>
            <a:endParaRPr lang="en-US" dirty="0">
              <a:solidFill>
                <a:schemeClr val="bg1"/>
              </a:solidFill>
            </a:endParaRPr>
          </a:p>
        </p:txBody>
      </p:sp>
      <p:sp>
        <p:nvSpPr>
          <p:cNvPr id="32" name="Rectangle 31"/>
          <p:cNvSpPr/>
          <p:nvPr/>
        </p:nvSpPr>
        <p:spPr>
          <a:xfrm>
            <a:off x="5445303" y="1835532"/>
            <a:ext cx="2594941" cy="369332"/>
          </a:xfrm>
          <a:prstGeom prst="rect">
            <a:avLst/>
          </a:prstGeom>
        </p:spPr>
        <p:txBody>
          <a:bodyPr wrap="none">
            <a:spAutoFit/>
          </a:bodyPr>
          <a:lstStyle/>
          <a:p>
            <a:r>
              <a:rPr lang="en-US" b="1" dirty="0">
                <a:solidFill>
                  <a:schemeClr val="bg1"/>
                </a:solidFill>
              </a:rPr>
              <a:t>The power of Willingness</a:t>
            </a:r>
            <a:endParaRPr lang="en-US" dirty="0">
              <a:solidFill>
                <a:schemeClr val="bg1"/>
              </a:solidFill>
            </a:endParaRPr>
          </a:p>
        </p:txBody>
      </p:sp>
      <p:sp>
        <p:nvSpPr>
          <p:cNvPr id="33" name="Rectangle 32"/>
          <p:cNvSpPr/>
          <p:nvPr/>
        </p:nvSpPr>
        <p:spPr>
          <a:xfrm>
            <a:off x="2972054" y="1164203"/>
            <a:ext cx="2838514" cy="646331"/>
          </a:xfrm>
          <a:prstGeom prst="rect">
            <a:avLst/>
          </a:prstGeom>
        </p:spPr>
        <p:txBody>
          <a:bodyPr wrap="square">
            <a:spAutoFit/>
          </a:bodyPr>
          <a:lstStyle/>
          <a:p>
            <a:pPr algn="ctr"/>
            <a:r>
              <a:rPr lang="en-US" b="1" dirty="0">
                <a:solidFill>
                  <a:schemeClr val="bg1"/>
                </a:solidFill>
              </a:rPr>
              <a:t>Understanding ‘Accelerated’ performance </a:t>
            </a:r>
            <a:endParaRPr lang="en-US" dirty="0">
              <a:solidFill>
                <a:schemeClr val="bg1"/>
              </a:solidFill>
            </a:endParaRPr>
          </a:p>
        </p:txBody>
      </p:sp>
      <p:cxnSp>
        <p:nvCxnSpPr>
          <p:cNvPr id="34" name="Straight Connector 33"/>
          <p:cNvCxnSpPr/>
          <p:nvPr/>
        </p:nvCxnSpPr>
        <p:spPr>
          <a:xfrm>
            <a:off x="4437191" y="1810534"/>
            <a:ext cx="0" cy="293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68318" y="5214882"/>
            <a:ext cx="0" cy="293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21367" y="363573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555229" y="3635732"/>
            <a:ext cx="3600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55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purple, abstract, bl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18" y="0"/>
            <a:ext cx="9159572" cy="60979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6818" y="-1"/>
            <a:ext cx="9160818" cy="6097923"/>
          </a:xfrm>
          <a:prstGeom prst="rect">
            <a:avLst/>
          </a:prstGeom>
          <a:solidFill>
            <a:schemeClr val="tx1">
              <a:lumMod val="85000"/>
              <a:lumOff val="1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OBJECTIVES &amp; BENEFITS</a:t>
            </a:r>
            <a:endParaRPr lang="en-US" sz="2400" dirty="0">
              <a:solidFill>
                <a:schemeClr val="bg1"/>
              </a:solidFill>
            </a:endParaRPr>
          </a:p>
        </p:txBody>
      </p:sp>
      <p:sp>
        <p:nvSpPr>
          <p:cNvPr id="38" name="TextBox 37"/>
          <p:cNvSpPr txBox="1"/>
          <p:nvPr/>
        </p:nvSpPr>
        <p:spPr>
          <a:xfrm>
            <a:off x="3409918" y="6329806"/>
            <a:ext cx="2252155" cy="307777"/>
          </a:xfrm>
          <a:prstGeom prst="rect">
            <a:avLst/>
          </a:prstGeom>
          <a:noFill/>
        </p:spPr>
        <p:txBody>
          <a:bodyPr wrap="none" rtlCol="0">
            <a:spAutoFit/>
          </a:bodyPr>
          <a:lstStyle/>
          <a:p>
            <a:r>
              <a:rPr lang="en-IN" sz="1400" b="1" dirty="0"/>
              <a:t>CORPORATE PRESENTATION</a:t>
            </a:r>
            <a:endParaRPr lang="en-US" sz="1400" b="1" dirty="0"/>
          </a:p>
        </p:txBody>
      </p:sp>
      <p:cxnSp>
        <p:nvCxnSpPr>
          <p:cNvPr id="4" name="Straight Connector 3"/>
          <p:cNvCxnSpPr/>
          <p:nvPr/>
        </p:nvCxnSpPr>
        <p:spPr>
          <a:xfrm>
            <a:off x="251520" y="98072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57314" y="1844823"/>
            <a:ext cx="1153397" cy="1153397"/>
          </a:xfrm>
          <a:prstGeom prst="ellipse">
            <a:avLst/>
          </a:prstGeom>
          <a:blipFill rotWithShape="1">
            <a:blip r:embed="rId3"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52" name="Oval 51"/>
          <p:cNvSpPr/>
          <p:nvPr/>
        </p:nvSpPr>
        <p:spPr>
          <a:xfrm>
            <a:off x="3072360" y="1844823"/>
            <a:ext cx="1153397" cy="1153397"/>
          </a:xfrm>
          <a:prstGeom prst="ellipse">
            <a:avLst/>
          </a:prstGeom>
          <a:blipFill rotWithShape="1">
            <a:blip r:embed="rId4"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53" name="Oval 52"/>
          <p:cNvSpPr/>
          <p:nvPr/>
        </p:nvSpPr>
        <p:spPr>
          <a:xfrm>
            <a:off x="5157382" y="1844823"/>
            <a:ext cx="1153397" cy="1153397"/>
          </a:xfrm>
          <a:prstGeom prst="ellipse">
            <a:avLst/>
          </a:prstGeom>
          <a:blipFill>
            <a:blip r:embed="rId5" cstate="print">
              <a:extLst>
                <a:ext uri="{28A0092B-C50C-407E-A947-70E740481C1C}">
                  <a14:useLocalDpi xmlns:a14="http://schemas.microsoft.com/office/drawing/2010/main" val="0"/>
                </a:ext>
              </a:extLst>
            </a:blip>
            <a:srcRect/>
            <a:stretch>
              <a:fillRect t="-5000" b="-5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54" name="Oval 53"/>
          <p:cNvSpPr/>
          <p:nvPr/>
        </p:nvSpPr>
        <p:spPr>
          <a:xfrm>
            <a:off x="7398556" y="1844823"/>
            <a:ext cx="1153397" cy="1153397"/>
          </a:xfrm>
          <a:prstGeom prst="ellipse">
            <a:avLst/>
          </a:prstGeom>
          <a:blipFill>
            <a:blip r:embed="rId6" cstate="print">
              <a:extLst>
                <a:ext uri="{28A0092B-C50C-407E-A947-70E740481C1C}">
                  <a14:useLocalDpi xmlns:a14="http://schemas.microsoft.com/office/drawing/2010/main" val="0"/>
                </a:ext>
              </a:extLst>
            </a:blip>
            <a:srcRect/>
            <a:stretch>
              <a:fillRect l="-44000" r="-44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2" name="Rectangle 1"/>
          <p:cNvSpPr/>
          <p:nvPr/>
        </p:nvSpPr>
        <p:spPr>
          <a:xfrm>
            <a:off x="242091" y="3105834"/>
            <a:ext cx="2183845" cy="1477328"/>
          </a:xfrm>
          <a:prstGeom prst="rect">
            <a:avLst/>
          </a:prstGeom>
        </p:spPr>
        <p:txBody>
          <a:bodyPr wrap="square">
            <a:spAutoFit/>
          </a:bodyPr>
          <a:lstStyle/>
          <a:p>
            <a:pPr lvl="0" algn="ctr"/>
            <a:r>
              <a:rPr lang="en-US" dirty="0">
                <a:solidFill>
                  <a:schemeClr val="bg1"/>
                </a:solidFill>
              </a:rPr>
              <a:t>To make participants understand the </a:t>
            </a:r>
            <a:r>
              <a:rPr lang="en-US" b="1" dirty="0">
                <a:solidFill>
                  <a:schemeClr val="bg1"/>
                </a:solidFill>
              </a:rPr>
              <a:t>power of beliefs</a:t>
            </a:r>
            <a:r>
              <a:rPr lang="en-US" dirty="0">
                <a:solidFill>
                  <a:schemeClr val="bg1"/>
                </a:solidFill>
              </a:rPr>
              <a:t> and believe in themselves.</a:t>
            </a:r>
          </a:p>
        </p:txBody>
      </p:sp>
      <p:sp>
        <p:nvSpPr>
          <p:cNvPr id="3" name="Rectangle 2"/>
          <p:cNvSpPr/>
          <p:nvPr/>
        </p:nvSpPr>
        <p:spPr>
          <a:xfrm>
            <a:off x="2564135" y="3105834"/>
            <a:ext cx="2169849" cy="646331"/>
          </a:xfrm>
          <a:prstGeom prst="rect">
            <a:avLst/>
          </a:prstGeom>
        </p:spPr>
        <p:txBody>
          <a:bodyPr wrap="square">
            <a:spAutoFit/>
          </a:bodyPr>
          <a:lstStyle/>
          <a:p>
            <a:pPr lvl="0" algn="ctr"/>
            <a:r>
              <a:rPr lang="en-US" dirty="0">
                <a:solidFill>
                  <a:schemeClr val="bg1"/>
                </a:solidFill>
              </a:rPr>
              <a:t>To create a mindset for ‘</a:t>
            </a:r>
            <a:r>
              <a:rPr lang="en-US" b="1" dirty="0">
                <a:solidFill>
                  <a:schemeClr val="bg1"/>
                </a:solidFill>
              </a:rPr>
              <a:t>a quantum leap</a:t>
            </a:r>
            <a:r>
              <a:rPr lang="en-US" dirty="0">
                <a:solidFill>
                  <a:schemeClr val="bg1"/>
                </a:solidFill>
              </a:rPr>
              <a:t>’ </a:t>
            </a:r>
          </a:p>
        </p:txBody>
      </p:sp>
      <p:sp>
        <p:nvSpPr>
          <p:cNvPr id="5" name="Rectangle 4"/>
          <p:cNvSpPr/>
          <p:nvPr/>
        </p:nvSpPr>
        <p:spPr>
          <a:xfrm>
            <a:off x="4711892" y="3094395"/>
            <a:ext cx="2095322" cy="2031325"/>
          </a:xfrm>
          <a:prstGeom prst="rect">
            <a:avLst/>
          </a:prstGeom>
        </p:spPr>
        <p:txBody>
          <a:bodyPr wrap="square">
            <a:spAutoFit/>
          </a:bodyPr>
          <a:lstStyle/>
          <a:p>
            <a:pPr lvl="0" algn="ctr"/>
            <a:r>
              <a:rPr lang="en-US" dirty="0">
                <a:solidFill>
                  <a:schemeClr val="bg1"/>
                </a:solidFill>
              </a:rPr>
              <a:t>To appreciate ‘</a:t>
            </a:r>
            <a:r>
              <a:rPr lang="en-US" b="1" dirty="0">
                <a:solidFill>
                  <a:schemeClr val="bg1"/>
                </a:solidFill>
              </a:rPr>
              <a:t>High Pressures</a:t>
            </a:r>
            <a:r>
              <a:rPr lang="en-US" dirty="0">
                <a:solidFill>
                  <a:schemeClr val="bg1"/>
                </a:solidFill>
              </a:rPr>
              <a:t>’ and embrace them to achieve Peak Performance as an individual and as a team </a:t>
            </a:r>
          </a:p>
        </p:txBody>
      </p:sp>
      <p:sp>
        <p:nvSpPr>
          <p:cNvPr id="6" name="Rectangle 5"/>
          <p:cNvSpPr/>
          <p:nvPr/>
        </p:nvSpPr>
        <p:spPr>
          <a:xfrm>
            <a:off x="6986022" y="3114834"/>
            <a:ext cx="1978466" cy="1754326"/>
          </a:xfrm>
          <a:prstGeom prst="rect">
            <a:avLst/>
          </a:prstGeom>
        </p:spPr>
        <p:txBody>
          <a:bodyPr wrap="square">
            <a:spAutoFit/>
          </a:bodyPr>
          <a:lstStyle/>
          <a:p>
            <a:pPr lvl="0" algn="ctr"/>
            <a:r>
              <a:rPr lang="en-US" dirty="0">
                <a:solidFill>
                  <a:schemeClr val="bg1"/>
                </a:solidFill>
              </a:rPr>
              <a:t>To understand and experience the ‘</a:t>
            </a:r>
            <a:r>
              <a:rPr lang="en-US" b="1" dirty="0">
                <a:solidFill>
                  <a:schemeClr val="bg1"/>
                </a:solidFill>
              </a:rPr>
              <a:t>Breakthrough Formula</a:t>
            </a:r>
            <a:r>
              <a:rPr lang="en-US" dirty="0">
                <a:solidFill>
                  <a:schemeClr val="bg1"/>
                </a:solidFill>
              </a:rPr>
              <a:t>’ and focus on the bigger picture</a:t>
            </a:r>
          </a:p>
        </p:txBody>
      </p:sp>
    </p:spTree>
    <p:extLst>
      <p:ext uri="{BB962C8B-B14F-4D97-AF65-F5344CB8AC3E}">
        <p14:creationId xmlns:p14="http://schemas.microsoft.com/office/powerpoint/2010/main" val="317368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 descr="purple, abstract, bl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18" y="0"/>
            <a:ext cx="9159572" cy="609792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16818" y="-1"/>
            <a:ext cx="9160818" cy="6097923"/>
          </a:xfrm>
          <a:prstGeom prst="rect">
            <a:avLst/>
          </a:prstGeom>
          <a:solidFill>
            <a:schemeClr val="tx1">
              <a:lumMod val="85000"/>
              <a:lumOff val="1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551" y="437271"/>
            <a:ext cx="4089157" cy="461665"/>
          </a:xfrm>
          <a:prstGeom prst="rect">
            <a:avLst/>
          </a:prstGeom>
          <a:noFill/>
        </p:spPr>
        <p:txBody>
          <a:bodyPr wrap="square" rtlCol="0">
            <a:spAutoFit/>
          </a:bodyPr>
          <a:lstStyle/>
          <a:p>
            <a:r>
              <a:rPr lang="en-IN" sz="2400" dirty="0">
                <a:solidFill>
                  <a:schemeClr val="bg1"/>
                </a:solidFill>
              </a:rPr>
              <a:t>OBJECTIVES &amp; BENEFITS</a:t>
            </a:r>
            <a:endParaRPr lang="en-US" sz="2400" dirty="0">
              <a:solidFill>
                <a:schemeClr val="bg1"/>
              </a:solidFill>
            </a:endParaRPr>
          </a:p>
        </p:txBody>
      </p:sp>
      <p:sp>
        <p:nvSpPr>
          <p:cNvPr id="38" name="TextBox 37"/>
          <p:cNvSpPr txBox="1"/>
          <p:nvPr/>
        </p:nvSpPr>
        <p:spPr>
          <a:xfrm>
            <a:off x="3409918" y="6329806"/>
            <a:ext cx="2252155" cy="307777"/>
          </a:xfrm>
          <a:prstGeom prst="rect">
            <a:avLst/>
          </a:prstGeom>
          <a:noFill/>
        </p:spPr>
        <p:txBody>
          <a:bodyPr wrap="none" rtlCol="0">
            <a:spAutoFit/>
          </a:bodyPr>
          <a:lstStyle/>
          <a:p>
            <a:r>
              <a:rPr lang="en-IN" sz="1400" b="1" dirty="0"/>
              <a:t>CORPORATE PRESENTATION</a:t>
            </a:r>
            <a:endParaRPr lang="en-US" sz="1400" b="1" dirty="0"/>
          </a:p>
        </p:txBody>
      </p:sp>
      <p:cxnSp>
        <p:nvCxnSpPr>
          <p:cNvPr id="4" name="Straight Connector 3"/>
          <p:cNvCxnSpPr/>
          <p:nvPr/>
        </p:nvCxnSpPr>
        <p:spPr>
          <a:xfrm>
            <a:off x="251520" y="98072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95336" y="1922003"/>
            <a:ext cx="1077354" cy="1077354"/>
          </a:xfrm>
          <a:prstGeom prst="ellipse">
            <a:avLst/>
          </a:prstGeom>
          <a:blipFill>
            <a:blip r:embed="rId3" cstate="print">
              <a:extLst>
                <a:ext uri="{28A0092B-C50C-407E-A947-70E740481C1C}">
                  <a14:useLocalDpi xmlns:a14="http://schemas.microsoft.com/office/drawing/2010/main" val="0"/>
                </a:ext>
              </a:extLst>
            </a:blip>
            <a:srcRect/>
            <a:stretch>
              <a:fillRect l="-10000" r="-10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1" name="Oval 10"/>
          <p:cNvSpPr/>
          <p:nvPr/>
        </p:nvSpPr>
        <p:spPr>
          <a:xfrm>
            <a:off x="3110382" y="1906692"/>
            <a:ext cx="1077354" cy="1077354"/>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2" name="Oval 11"/>
          <p:cNvSpPr/>
          <p:nvPr/>
        </p:nvSpPr>
        <p:spPr>
          <a:xfrm>
            <a:off x="5220876" y="1969174"/>
            <a:ext cx="1077354" cy="1077354"/>
          </a:xfrm>
          <a:prstGeom prst="ellipse">
            <a:avLst/>
          </a:prstGeom>
          <a:blipFill>
            <a:blip r:embed="rId5" cstate="print">
              <a:extLst>
                <a:ext uri="{28A0092B-C50C-407E-A947-70E740481C1C}">
                  <a14:useLocalDpi xmlns:a14="http://schemas.microsoft.com/office/drawing/2010/main" val="0"/>
                </a:ext>
              </a:extLst>
            </a:blip>
            <a:srcRect/>
            <a:stretch>
              <a:fillRect l="-40000" r="-40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3" name="Oval 12"/>
          <p:cNvSpPr/>
          <p:nvPr/>
        </p:nvSpPr>
        <p:spPr>
          <a:xfrm>
            <a:off x="7449554" y="1906692"/>
            <a:ext cx="1077354" cy="1077354"/>
          </a:xfrm>
          <a:prstGeom prst="ellipse">
            <a:avLst/>
          </a:prstGeom>
          <a:blipFill>
            <a:blip r:embed="rId6" cstate="print">
              <a:extLst>
                <a:ext uri="{28A0092B-C50C-407E-A947-70E740481C1C}">
                  <a14:useLocalDpi xmlns:a14="http://schemas.microsoft.com/office/drawing/2010/main" val="0"/>
                </a:ext>
              </a:extLst>
            </a:blip>
            <a:srcRect/>
            <a:stretch>
              <a:fillRect l="-39000" r="-39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5" name="Rectangle 14"/>
          <p:cNvSpPr/>
          <p:nvPr/>
        </p:nvSpPr>
        <p:spPr>
          <a:xfrm>
            <a:off x="242091" y="3105834"/>
            <a:ext cx="2183845" cy="1754326"/>
          </a:xfrm>
          <a:prstGeom prst="rect">
            <a:avLst/>
          </a:prstGeom>
        </p:spPr>
        <p:txBody>
          <a:bodyPr wrap="square">
            <a:spAutoFit/>
          </a:bodyPr>
          <a:lstStyle/>
          <a:p>
            <a:pPr lvl="0" algn="ctr"/>
            <a:r>
              <a:rPr lang="en-US" dirty="0">
                <a:solidFill>
                  <a:schemeClr val="bg1"/>
                </a:solidFill>
              </a:rPr>
              <a:t>To program the mind with the right beliefs, perceptions and focus to deliver the best in tough market conditions also</a:t>
            </a:r>
          </a:p>
        </p:txBody>
      </p:sp>
      <p:sp>
        <p:nvSpPr>
          <p:cNvPr id="19" name="Rectangle 18"/>
          <p:cNvSpPr/>
          <p:nvPr/>
        </p:nvSpPr>
        <p:spPr>
          <a:xfrm>
            <a:off x="2564135" y="3105834"/>
            <a:ext cx="2169849" cy="923330"/>
          </a:xfrm>
          <a:prstGeom prst="rect">
            <a:avLst/>
          </a:prstGeom>
        </p:spPr>
        <p:txBody>
          <a:bodyPr wrap="square">
            <a:spAutoFit/>
          </a:bodyPr>
          <a:lstStyle/>
          <a:p>
            <a:pPr lvl="0" algn="ctr"/>
            <a:r>
              <a:rPr lang="en-US" dirty="0">
                <a:solidFill>
                  <a:schemeClr val="bg1"/>
                </a:solidFill>
              </a:rPr>
              <a:t>To focus on ‘Possibilities’ and set massive Goals</a:t>
            </a:r>
          </a:p>
        </p:txBody>
      </p:sp>
      <p:sp>
        <p:nvSpPr>
          <p:cNvPr id="20" name="Rectangle 19"/>
          <p:cNvSpPr/>
          <p:nvPr/>
        </p:nvSpPr>
        <p:spPr>
          <a:xfrm>
            <a:off x="4711892" y="3094395"/>
            <a:ext cx="2095322" cy="1477328"/>
          </a:xfrm>
          <a:prstGeom prst="rect">
            <a:avLst/>
          </a:prstGeom>
        </p:spPr>
        <p:txBody>
          <a:bodyPr wrap="square">
            <a:spAutoFit/>
          </a:bodyPr>
          <a:lstStyle/>
          <a:p>
            <a:pPr lvl="0" algn="ctr"/>
            <a:r>
              <a:rPr lang="en-US" dirty="0">
                <a:solidFill>
                  <a:schemeClr val="bg1"/>
                </a:solidFill>
              </a:rPr>
              <a:t>To convert desires into realities with the power of Transformational Tools</a:t>
            </a:r>
          </a:p>
        </p:txBody>
      </p:sp>
      <p:sp>
        <p:nvSpPr>
          <p:cNvPr id="21" name="Rectangle 20"/>
          <p:cNvSpPr/>
          <p:nvPr/>
        </p:nvSpPr>
        <p:spPr>
          <a:xfrm>
            <a:off x="6986022" y="3114834"/>
            <a:ext cx="1978466" cy="923330"/>
          </a:xfrm>
          <a:prstGeom prst="rect">
            <a:avLst/>
          </a:prstGeom>
        </p:spPr>
        <p:txBody>
          <a:bodyPr wrap="square">
            <a:spAutoFit/>
          </a:bodyPr>
          <a:lstStyle/>
          <a:p>
            <a:pPr lvl="0" algn="ctr"/>
            <a:r>
              <a:rPr lang="en-US" dirty="0">
                <a:solidFill>
                  <a:schemeClr val="bg1"/>
                </a:solidFill>
              </a:rPr>
              <a:t>To build the ‘I CAN’ attitude and value ‘Commitments’ </a:t>
            </a:r>
          </a:p>
        </p:txBody>
      </p:sp>
    </p:spTree>
    <p:extLst>
      <p:ext uri="{BB962C8B-B14F-4D97-AF65-F5344CB8AC3E}">
        <p14:creationId xmlns:p14="http://schemas.microsoft.com/office/powerpoint/2010/main" val="1308363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1266</Words>
  <Application>Microsoft Office PowerPoint</Application>
  <PresentationFormat>On-screen Show (4:3)</PresentationFormat>
  <Paragraphs>216</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Gadugi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Deepesh Jain</dc:creator>
  <cp:lastModifiedBy>Sudhanshu</cp:lastModifiedBy>
  <cp:revision>34</cp:revision>
  <dcterms:created xsi:type="dcterms:W3CDTF">2016-04-21T02:32:51Z</dcterms:created>
  <dcterms:modified xsi:type="dcterms:W3CDTF">2022-05-03T19:40:47Z</dcterms:modified>
</cp:coreProperties>
</file>